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8" r:id="rId1"/>
    <p:sldMasterId id="2147483648" r:id="rId2"/>
  </p:sldMasterIdLst>
  <p:sldIdLst>
    <p:sldId id="257" r:id="rId3"/>
    <p:sldId id="261" r:id="rId4"/>
    <p:sldId id="262" r:id="rId5"/>
    <p:sldId id="263" r:id="rId6"/>
    <p:sldId id="264" r:id="rId7"/>
    <p:sldId id="26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7" autoAdjust="0"/>
    <p:restoredTop sz="94660"/>
  </p:normalViewPr>
  <p:slideViewPr>
    <p:cSldViewPr snapToGrid="0">
      <p:cViewPr varScale="1">
        <p:scale>
          <a:sx n="106" d="100"/>
          <a:sy n="106" d="100"/>
        </p:scale>
        <p:origin x="39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microsoft.com/office/2016/11/relationships/changesInfo" Target="changesInfos/changesInfo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tin Agrawal" userId="a4745d7e-dca4-4b7c-a464-97213a37734f" providerId="ADAL" clId="{2B38F688-09CC-4597-8B6E-7B57FF2FED60}"/>
    <pc:docChg chg="custSel modSld">
      <pc:chgData name="Nitin Agrawal" userId="a4745d7e-dca4-4b7c-a464-97213a37734f" providerId="ADAL" clId="{2B38F688-09CC-4597-8B6E-7B57FF2FED60}" dt="2024-01-12T23:34:42.729" v="166" actId="6549"/>
      <pc:docMkLst>
        <pc:docMk/>
      </pc:docMkLst>
      <pc:sldChg chg="modSp mod">
        <pc:chgData name="Nitin Agrawal" userId="a4745d7e-dca4-4b7c-a464-97213a37734f" providerId="ADAL" clId="{2B38F688-09CC-4597-8B6E-7B57FF2FED60}" dt="2024-01-12T23:34:42.729" v="166" actId="6549"/>
        <pc:sldMkLst>
          <pc:docMk/>
          <pc:sldMk cId="4141966176" sldId="264"/>
        </pc:sldMkLst>
        <pc:spChg chg="mod">
          <ac:chgData name="Nitin Agrawal" userId="a4745d7e-dca4-4b7c-a464-97213a37734f" providerId="ADAL" clId="{2B38F688-09CC-4597-8B6E-7B57FF2FED60}" dt="2024-01-12T23:34:42.729" v="166" actId="6549"/>
          <ac:spMkLst>
            <pc:docMk/>
            <pc:sldMk cId="4141966176" sldId="264"/>
            <ac:spMk id="3" creationId="{A9FB331F-CD69-4C38-BE21-F35E39D2BAB1}"/>
          </ac:spMkLst>
        </pc:spChg>
      </pc:sldChg>
    </pc:docChg>
  </pc:docChgLst>
</pc:chgInfo>
</file>

<file path=ppt/media/image1.jpeg>
</file>

<file path=ppt/media/image2.png>
</file>

<file path=ppt/media/image3.png>
</file>

<file path=ppt/media/image4.jpeg>
</file>

<file path=ppt/media/image5.png>
</file>

<file path=ppt/media/image6.wmf>
</file>

<file path=ppt/media/image7.wmf>
</file>

<file path=ppt/media/image8.wmf>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Option 1">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C423D67-569A-4C28-9369-D99189711D38}"/>
              </a:ext>
            </a:extLst>
          </p:cNvPr>
          <p:cNvSpPr/>
          <p:nvPr userDrawn="1"/>
        </p:nvSpPr>
        <p:spPr>
          <a:xfrm>
            <a:off x="0" y="6419850"/>
            <a:ext cx="12192000" cy="425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Diagram, engineering drawing&#10;&#10;Description automatically generated">
            <a:extLst>
              <a:ext uri="{FF2B5EF4-FFF2-40B4-BE49-F238E27FC236}">
                <a16:creationId xmlns:a16="http://schemas.microsoft.com/office/drawing/2014/main" id="{C93BA2A2-AF54-47D5-9886-63D43C65C0A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002971" y="12396"/>
            <a:ext cx="10189029" cy="6833207"/>
          </a:xfrm>
          <a:prstGeom prst="rect">
            <a:avLst/>
          </a:prstGeom>
        </p:spPr>
      </p:pic>
      <p:sp>
        <p:nvSpPr>
          <p:cNvPr id="23" name="Rectangle 22">
            <a:extLst>
              <a:ext uri="{FF2B5EF4-FFF2-40B4-BE49-F238E27FC236}">
                <a16:creationId xmlns:a16="http://schemas.microsoft.com/office/drawing/2014/main" id="{83107A8D-4123-40B1-8DB7-51BD7D309009}"/>
              </a:ext>
            </a:extLst>
          </p:cNvPr>
          <p:cNvSpPr/>
          <p:nvPr userDrawn="1"/>
        </p:nvSpPr>
        <p:spPr>
          <a:xfrm rot="16200000">
            <a:off x="3600220" y="-1733785"/>
            <a:ext cx="6857997" cy="10325562"/>
          </a:xfrm>
          <a:prstGeom prst="rect">
            <a:avLst/>
          </a:prstGeom>
          <a:gradFill>
            <a:gsLst>
              <a:gs pos="100000">
                <a:schemeClr val="bg1">
                  <a:alpha val="0"/>
                </a:schemeClr>
              </a:gs>
              <a:gs pos="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text, sign, clipart&#10;&#10;Description automatically generated">
            <a:extLst>
              <a:ext uri="{FF2B5EF4-FFF2-40B4-BE49-F238E27FC236}">
                <a16:creationId xmlns:a16="http://schemas.microsoft.com/office/drawing/2014/main" id="{E2A40C28-1A08-4752-B7D3-090C264829E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98320" y="2460457"/>
            <a:ext cx="1312057" cy="916253"/>
          </a:xfrm>
          <a:prstGeom prst="rect">
            <a:avLst/>
          </a:prstGeom>
        </p:spPr>
      </p:pic>
      <p:cxnSp>
        <p:nvCxnSpPr>
          <p:cNvPr id="11" name="Straight Connector 10">
            <a:extLst>
              <a:ext uri="{FF2B5EF4-FFF2-40B4-BE49-F238E27FC236}">
                <a16:creationId xmlns:a16="http://schemas.microsoft.com/office/drawing/2014/main" id="{E3D93EB2-0FC1-4EFD-8701-D81CD4C0358D}"/>
              </a:ext>
            </a:extLst>
          </p:cNvPr>
          <p:cNvCxnSpPr>
            <a:cxnSpLocks/>
          </p:cNvCxnSpPr>
          <p:nvPr userDrawn="1"/>
        </p:nvCxnSpPr>
        <p:spPr>
          <a:xfrm>
            <a:off x="2409375" y="3357254"/>
            <a:ext cx="92397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6CA19A03-139F-4A07-8CC8-6A824722FD31}"/>
              </a:ext>
            </a:extLst>
          </p:cNvPr>
          <p:cNvSpPr>
            <a:spLocks noGrp="1"/>
          </p:cNvSpPr>
          <p:nvPr>
            <p:ph type="body" sz="quarter" idx="10" hasCustomPrompt="1"/>
          </p:nvPr>
        </p:nvSpPr>
        <p:spPr>
          <a:xfrm>
            <a:off x="2409370" y="1787525"/>
            <a:ext cx="9239705" cy="1525588"/>
          </a:xfrm>
          <a:prstGeom prst="rect">
            <a:avLst/>
          </a:prstGeom>
        </p:spPr>
        <p:txBody>
          <a:bodyPr anchor="b"/>
          <a:lstStyle>
            <a:lvl1pPr>
              <a:lnSpc>
                <a:spcPct val="80000"/>
              </a:lnSpc>
              <a:spcBef>
                <a:spcPts val="0"/>
              </a:spcBef>
              <a:defRPr sz="5400" b="1">
                <a:solidFill>
                  <a:schemeClr val="accent2"/>
                </a:solidFill>
              </a:defRPr>
            </a:lvl1pPr>
          </a:lstStyle>
          <a:p>
            <a:pPr lvl="0"/>
            <a:r>
              <a:rPr lang="en-US" dirty="0"/>
              <a:t>Title Here</a:t>
            </a:r>
          </a:p>
        </p:txBody>
      </p:sp>
      <p:sp>
        <p:nvSpPr>
          <p:cNvPr id="16" name="Text Placeholder 14">
            <a:extLst>
              <a:ext uri="{FF2B5EF4-FFF2-40B4-BE49-F238E27FC236}">
                <a16:creationId xmlns:a16="http://schemas.microsoft.com/office/drawing/2014/main" id="{8D6B247C-0592-4EFE-9E85-0BB46EDD7842}"/>
              </a:ext>
            </a:extLst>
          </p:cNvPr>
          <p:cNvSpPr>
            <a:spLocks noGrp="1"/>
          </p:cNvSpPr>
          <p:nvPr>
            <p:ph type="body" sz="quarter" idx="11" hasCustomPrompt="1"/>
          </p:nvPr>
        </p:nvSpPr>
        <p:spPr>
          <a:xfrm>
            <a:off x="2409370" y="3520248"/>
            <a:ext cx="9239705" cy="488881"/>
          </a:xfrm>
          <a:prstGeom prst="rect">
            <a:avLst/>
          </a:prstGeom>
        </p:spPr>
        <p:txBody>
          <a:bodyPr anchor="t"/>
          <a:lstStyle>
            <a:lvl1pPr>
              <a:lnSpc>
                <a:spcPct val="80000"/>
              </a:lnSpc>
              <a:spcBef>
                <a:spcPts val="0"/>
              </a:spcBef>
              <a:defRPr sz="2400" b="0">
                <a:solidFill>
                  <a:schemeClr val="accent1"/>
                </a:solidFill>
              </a:defRPr>
            </a:lvl1pPr>
          </a:lstStyle>
          <a:p>
            <a:pPr lvl="0"/>
            <a:r>
              <a:rPr lang="en-US" dirty="0"/>
              <a:t>Subtitle Here</a:t>
            </a:r>
          </a:p>
        </p:txBody>
      </p:sp>
      <p:sp>
        <p:nvSpPr>
          <p:cNvPr id="17" name="Text Placeholder 14">
            <a:extLst>
              <a:ext uri="{FF2B5EF4-FFF2-40B4-BE49-F238E27FC236}">
                <a16:creationId xmlns:a16="http://schemas.microsoft.com/office/drawing/2014/main" id="{44EFA41A-DDE6-4D76-BC83-1E57E6AB41E0}"/>
              </a:ext>
            </a:extLst>
          </p:cNvPr>
          <p:cNvSpPr>
            <a:spLocks noGrp="1"/>
          </p:cNvSpPr>
          <p:nvPr>
            <p:ph type="body" sz="quarter" idx="12" hasCustomPrompt="1"/>
          </p:nvPr>
        </p:nvSpPr>
        <p:spPr>
          <a:xfrm>
            <a:off x="2409370" y="4149920"/>
            <a:ext cx="3886655" cy="1025179"/>
          </a:xfrm>
          <a:prstGeom prst="rect">
            <a:avLst/>
          </a:prstGeom>
        </p:spPr>
        <p:txBody>
          <a:bodyPr anchor="t"/>
          <a:lstStyle>
            <a:lvl1pPr>
              <a:lnSpc>
                <a:spcPct val="80000"/>
              </a:lnSpc>
              <a:spcBef>
                <a:spcPts val="0"/>
              </a:spcBef>
              <a:defRPr sz="1200" b="0">
                <a:solidFill>
                  <a:schemeClr val="tx1"/>
                </a:solidFill>
              </a:defRPr>
            </a:lvl1pPr>
          </a:lstStyle>
          <a:p>
            <a:r>
              <a:rPr lang="en-US" dirty="0">
                <a:solidFill>
                  <a:schemeClr val="tx1"/>
                </a:solidFill>
                <a:latin typeface="+mj-lt"/>
                <a:ea typeface="Verdana" panose="020B0604030504040204" pitchFamily="34" charset="0"/>
                <a:cs typeface="Segoe UI" panose="020B0502040204020203" pitchFamily="34" charset="0"/>
              </a:rPr>
              <a:t>Added description text here if needed</a:t>
            </a:r>
          </a:p>
        </p:txBody>
      </p:sp>
    </p:spTree>
    <p:extLst>
      <p:ext uri="{BB962C8B-B14F-4D97-AF65-F5344CB8AC3E}">
        <p14:creationId xmlns:p14="http://schemas.microsoft.com/office/powerpoint/2010/main" val="16792325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F3C28-E828-4FBD-89C9-951F036F221F}"/>
              </a:ext>
            </a:extLst>
          </p:cNvPr>
          <p:cNvSpPr>
            <a:spLocks noGrp="1"/>
          </p:cNvSpPr>
          <p:nvPr>
            <p:ph type="title" hasCustomPrompt="1"/>
          </p:nvPr>
        </p:nvSpPr>
        <p:spPr/>
        <p:txBody>
          <a:bodyPr/>
          <a:lstStyle>
            <a:lvl1pPr>
              <a:defRPr>
                <a:latin typeface="Impact" panose="020B0806030902050204" pitchFamily="34" charset="0"/>
              </a:defRPr>
            </a:lvl1pPr>
          </a:lstStyle>
          <a:p>
            <a:r>
              <a:rPr lang="en-US" dirty="0"/>
              <a:t>CONTENT PAGE HEADER HERE</a:t>
            </a:r>
          </a:p>
        </p:txBody>
      </p:sp>
      <p:sp>
        <p:nvSpPr>
          <p:cNvPr id="3" name="Content Placeholder 2">
            <a:extLst>
              <a:ext uri="{FF2B5EF4-FFF2-40B4-BE49-F238E27FC236}">
                <a16:creationId xmlns:a16="http://schemas.microsoft.com/office/drawing/2014/main" id="{C7DA25AD-FB6C-406D-9D68-CB70FA1F7158}"/>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63125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B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B3EE683-A5EA-4954-9E59-33827BF9B28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2000" cy="6858000"/>
          </a:xfrm>
          <a:prstGeom prst="rect">
            <a:avLst/>
          </a:prstGeom>
        </p:spPr>
      </p:pic>
      <p:sp>
        <p:nvSpPr>
          <p:cNvPr id="2" name="Title 1">
            <a:extLst>
              <a:ext uri="{FF2B5EF4-FFF2-40B4-BE49-F238E27FC236}">
                <a16:creationId xmlns:a16="http://schemas.microsoft.com/office/drawing/2014/main" id="{EEE8BE39-51A8-4CE3-92DF-5547BC5C31B3}"/>
              </a:ext>
            </a:extLst>
          </p:cNvPr>
          <p:cNvSpPr>
            <a:spLocks noGrp="1"/>
          </p:cNvSpPr>
          <p:nvPr>
            <p:ph type="ctrTitle" hasCustomPrompt="1"/>
          </p:nvPr>
        </p:nvSpPr>
        <p:spPr>
          <a:xfrm>
            <a:off x="1106229" y="3735977"/>
            <a:ext cx="8662922" cy="1525898"/>
          </a:xfrm>
        </p:spPr>
        <p:txBody>
          <a:bodyPr bIns="0" anchor="b">
            <a:noAutofit/>
          </a:bodyPr>
          <a:lstStyle>
            <a:lvl1pPr algn="l">
              <a:lnSpc>
                <a:spcPct val="70000"/>
              </a:lnSpc>
              <a:defRPr sz="8000" cap="all" baseline="0">
                <a:latin typeface="Impact" panose="020B0806030902050204" pitchFamily="34" charset="0"/>
              </a:defRPr>
            </a:lvl1pPr>
          </a:lstStyle>
          <a:p>
            <a:r>
              <a:rPr lang="en-US" dirty="0"/>
              <a:t>TITLE HEADER</a:t>
            </a:r>
          </a:p>
        </p:txBody>
      </p:sp>
      <p:sp>
        <p:nvSpPr>
          <p:cNvPr id="3" name="Subtitle 2">
            <a:extLst>
              <a:ext uri="{FF2B5EF4-FFF2-40B4-BE49-F238E27FC236}">
                <a16:creationId xmlns:a16="http://schemas.microsoft.com/office/drawing/2014/main" id="{52D3F2FB-1964-40F8-B27E-C833DA8FB984}"/>
              </a:ext>
            </a:extLst>
          </p:cNvPr>
          <p:cNvSpPr>
            <a:spLocks noGrp="1"/>
          </p:cNvSpPr>
          <p:nvPr>
            <p:ph type="subTitle" idx="1" hasCustomPrompt="1"/>
          </p:nvPr>
        </p:nvSpPr>
        <p:spPr>
          <a:xfrm>
            <a:off x="1106229" y="5261875"/>
            <a:ext cx="8662922" cy="488878"/>
          </a:xfrm>
        </p:spPr>
        <p:txBody>
          <a:bodyPr tIns="0">
            <a:noAutofit/>
          </a:bodyPr>
          <a:lstStyle>
            <a:lvl1pPr marL="0" indent="0" algn="l">
              <a:buNone/>
              <a:defRPr sz="2400" cap="all" baseline="0">
                <a:solidFill>
                  <a:schemeClr val="bg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SUBHEAD HERE</a:t>
            </a:r>
          </a:p>
        </p:txBody>
      </p:sp>
      <p:pic>
        <p:nvPicPr>
          <p:cNvPr id="6" name="H&amp;P Logo">
            <a:extLst>
              <a:ext uri="{FF2B5EF4-FFF2-40B4-BE49-F238E27FC236}">
                <a16:creationId xmlns:a16="http://schemas.microsoft.com/office/drawing/2014/main" id="{165363B8-33CA-43DD-9736-19912DF2150C}"/>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269207" y="927616"/>
            <a:ext cx="1221866" cy="808675"/>
          </a:xfrm>
          <a:prstGeom prst="rect">
            <a:avLst/>
          </a:prstGeom>
        </p:spPr>
      </p:pic>
      <p:sp>
        <p:nvSpPr>
          <p:cNvPr id="21" name="Text Placeholder 20">
            <a:extLst>
              <a:ext uri="{FF2B5EF4-FFF2-40B4-BE49-F238E27FC236}">
                <a16:creationId xmlns:a16="http://schemas.microsoft.com/office/drawing/2014/main" id="{7B35ABCD-0107-4F27-9279-E6D424CBFDA3}"/>
              </a:ext>
            </a:extLst>
          </p:cNvPr>
          <p:cNvSpPr>
            <a:spLocks noGrp="1"/>
          </p:cNvSpPr>
          <p:nvPr>
            <p:ph type="body" sz="quarter" idx="12" hasCustomPrompt="1"/>
          </p:nvPr>
        </p:nvSpPr>
        <p:spPr>
          <a:xfrm>
            <a:off x="1106488" y="5840744"/>
            <a:ext cx="8662922" cy="522287"/>
          </a:xfrm>
        </p:spPr>
        <p:txBody>
          <a:bodyPr>
            <a:noAutofit/>
          </a:bodyPr>
          <a:lstStyle>
            <a:lvl1pPr marL="0" indent="0">
              <a:buFontTx/>
              <a:buNone/>
              <a:defRPr sz="1200">
                <a:solidFill>
                  <a:schemeClr val="bg1"/>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Added Description text here if needed</a:t>
            </a:r>
          </a:p>
        </p:txBody>
      </p:sp>
    </p:spTree>
    <p:extLst>
      <p:ext uri="{BB962C8B-B14F-4D97-AF65-F5344CB8AC3E}">
        <p14:creationId xmlns:p14="http://schemas.microsoft.com/office/powerpoint/2010/main" val="2128236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03170"/>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Date Placeholder 3" hidden="1">
            <a:extLst>
              <a:ext uri="{FF2B5EF4-FFF2-40B4-BE49-F238E27FC236}">
                <a16:creationId xmlns:a16="http://schemas.microsoft.com/office/drawing/2014/main" id="{F3C2ED5A-9421-4498-8B25-13136E1636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A6BDEA-7848-40BD-9797-31994E2CA851}" type="datetime1">
              <a:rPr lang="en-US" smtClean="0"/>
              <a:t>1/12/2024</a:t>
            </a:fld>
            <a:endParaRPr lang="en-US" dirty="0"/>
          </a:p>
        </p:txBody>
      </p:sp>
      <p:sp>
        <p:nvSpPr>
          <p:cNvPr id="5" name="Footer Placeholder 4" hidden="1">
            <a:extLst>
              <a:ext uri="{FF2B5EF4-FFF2-40B4-BE49-F238E27FC236}">
                <a16:creationId xmlns:a16="http://schemas.microsoft.com/office/drawing/2014/main" id="{19897768-DB57-46A0-ACE5-837D324ED2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hidden="1">
            <a:extLst>
              <a:ext uri="{FF2B5EF4-FFF2-40B4-BE49-F238E27FC236}">
                <a16:creationId xmlns:a16="http://schemas.microsoft.com/office/drawing/2014/main" id="{223ABB4D-E706-49EF-B6D9-D5B53B904B4B}"/>
              </a:ext>
            </a:extLst>
          </p:cNvPr>
          <p:cNvSpPr>
            <a:spLocks noGrp="1"/>
          </p:cNvSpPr>
          <p:nvPr>
            <p:ph type="sldNum" sz="quarter" idx="4"/>
          </p:nvPr>
        </p:nvSpPr>
        <p:spPr>
          <a:xfrm>
            <a:off x="11391900" y="6448425"/>
            <a:ext cx="647700" cy="257175"/>
          </a:xfrm>
          <a:prstGeom prst="rect">
            <a:avLst/>
          </a:prstGeom>
        </p:spPr>
        <p:txBody>
          <a:bodyPr vert="horz" lIns="91440" tIns="45720" rIns="91440" bIns="45720" rtlCol="0" anchor="ctr"/>
          <a:lstStyle>
            <a:lvl1pPr algn="r">
              <a:defRPr sz="1200">
                <a:solidFill>
                  <a:schemeClr val="tx2"/>
                </a:solidFill>
              </a:defRPr>
            </a:lvl1pPr>
          </a:lstStyle>
          <a:p>
            <a:fld id="{C2B6F44E-0ADC-4F93-A78C-500873AB9F30}" type="slidenum">
              <a:rPr lang="en-US" smtClean="0"/>
              <a:pPr/>
              <a:t>‹#›</a:t>
            </a:fld>
            <a:endParaRPr lang="en-US" dirty="0"/>
          </a:p>
        </p:txBody>
      </p:sp>
      <p:sp>
        <p:nvSpPr>
          <p:cNvPr id="23" name="Title Placeholder 1">
            <a:extLst>
              <a:ext uri="{FF2B5EF4-FFF2-40B4-BE49-F238E27FC236}">
                <a16:creationId xmlns:a16="http://schemas.microsoft.com/office/drawing/2014/main" id="{FC64DE11-C425-4851-8B23-9BA481EDF6B0}"/>
              </a:ext>
            </a:extLst>
          </p:cNvPr>
          <p:cNvSpPr txBox="1">
            <a:spLocks/>
          </p:cNvSpPr>
          <p:nvPr userDrawn="1"/>
        </p:nvSpPr>
        <p:spPr>
          <a:xfrm>
            <a:off x="265611" y="6063814"/>
            <a:ext cx="10688139" cy="604028"/>
          </a:xfrm>
          <a:prstGeom prst="rect">
            <a:avLst/>
          </a:prstGeom>
        </p:spPr>
        <p:txBody>
          <a:bodyPr vert="horz" lIns="91440" tIns="45720" rIns="91440" bIns="45720" rtlCol="0" anchor="ctr" anchorCtr="0">
            <a:noAutofit/>
          </a:bodyPr>
          <a:lstStyle>
            <a:lvl1pPr algn="l" defTabSz="914400" rtl="0" eaLnBrk="1" latinLnBrk="0" hangingPunct="1">
              <a:lnSpc>
                <a:spcPct val="90000"/>
              </a:lnSpc>
              <a:spcBef>
                <a:spcPct val="0"/>
              </a:spcBef>
              <a:buNone/>
              <a:defRPr sz="2400" kern="1200" cap="none" baseline="0">
                <a:solidFill>
                  <a:schemeClr val="accent1"/>
                </a:solidFill>
                <a:latin typeface="+mn-lt"/>
                <a:ea typeface="+mj-ea"/>
                <a:cs typeface="Arial" panose="020B0604020202020204" pitchFamily="34" charset="0"/>
              </a:defRPr>
            </a:lvl1pPr>
          </a:lstStyle>
          <a:p>
            <a:endParaRPr lang="en-US" dirty="0"/>
          </a:p>
        </p:txBody>
      </p:sp>
      <p:sp>
        <p:nvSpPr>
          <p:cNvPr id="24" name="TextBox 23">
            <a:extLst>
              <a:ext uri="{FF2B5EF4-FFF2-40B4-BE49-F238E27FC236}">
                <a16:creationId xmlns:a16="http://schemas.microsoft.com/office/drawing/2014/main" id="{713F77AD-9AEE-4C87-99CD-98C66A503127}"/>
              </a:ext>
            </a:extLst>
          </p:cNvPr>
          <p:cNvSpPr txBox="1"/>
          <p:nvPr userDrawn="1"/>
        </p:nvSpPr>
        <p:spPr>
          <a:xfrm>
            <a:off x="170361" y="6584542"/>
            <a:ext cx="2782389" cy="166600"/>
          </a:xfrm>
          <a:prstGeom prst="rect">
            <a:avLst/>
          </a:prstGeom>
          <a:noFill/>
        </p:spPr>
        <p:txBody>
          <a:bodyPr wrap="square" rtlCol="0" anchor="b">
            <a:noAutofit/>
          </a:bodyPr>
          <a:lstStyle/>
          <a:p>
            <a:r>
              <a:rPr lang="en-US" sz="800" dirty="0">
                <a:solidFill>
                  <a:schemeClr val="tx1"/>
                </a:solidFill>
                <a:latin typeface="+mn-lt"/>
              </a:rPr>
              <a:t>Internal Only </a:t>
            </a:r>
          </a:p>
        </p:txBody>
      </p:sp>
      <p:sp>
        <p:nvSpPr>
          <p:cNvPr id="25" name="TextBox 24">
            <a:extLst>
              <a:ext uri="{FF2B5EF4-FFF2-40B4-BE49-F238E27FC236}">
                <a16:creationId xmlns:a16="http://schemas.microsoft.com/office/drawing/2014/main" id="{55F06CF3-300D-425A-9C1A-7FCC500B481E}"/>
              </a:ext>
            </a:extLst>
          </p:cNvPr>
          <p:cNvSpPr txBox="1"/>
          <p:nvPr userDrawn="1"/>
        </p:nvSpPr>
        <p:spPr>
          <a:xfrm>
            <a:off x="11049000" y="6584542"/>
            <a:ext cx="972637" cy="166600"/>
          </a:xfrm>
          <a:prstGeom prst="rect">
            <a:avLst/>
          </a:prstGeom>
          <a:noFill/>
        </p:spPr>
        <p:txBody>
          <a:bodyPr wrap="square" rtlCol="0" anchor="b">
            <a:noAutofit/>
          </a:bodyPr>
          <a:lstStyle/>
          <a:p>
            <a:pPr algn="r"/>
            <a:fld id="{952AE03F-5069-4EFA-9017-73035B002D74}" type="slidenum">
              <a:rPr lang="en-US" sz="800" smtClean="0">
                <a:solidFill>
                  <a:schemeClr val="tx1"/>
                </a:solidFill>
                <a:latin typeface="+mn-lt"/>
              </a:rPr>
              <a:pPr algn="r"/>
              <a:t>‹#›</a:t>
            </a:fld>
            <a:endParaRPr lang="en-US" sz="800" dirty="0">
              <a:solidFill>
                <a:schemeClr val="tx1"/>
              </a:solidFill>
              <a:latin typeface="+mn-lt"/>
            </a:endParaRPr>
          </a:p>
        </p:txBody>
      </p:sp>
    </p:spTree>
    <p:extLst>
      <p:ext uri="{BB962C8B-B14F-4D97-AF65-F5344CB8AC3E}">
        <p14:creationId xmlns:p14="http://schemas.microsoft.com/office/powerpoint/2010/main" val="2481533108"/>
      </p:ext>
    </p:extLst>
  </p:cSld>
  <p:clrMap bg1="lt1" tx1="dk1" bg2="lt2" tx2="dk2" accent1="accent1" accent2="accent2" accent3="accent3" accent4="accent4" accent5="accent5" accent6="accent6" hlink="hlink" folHlink="folHlink"/>
  <p:sldLayoutIdLst>
    <p:sldLayoutId id="2147483697" r:id="rId1"/>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hdr="0" ftr="0" dt="0"/>
  <p:txStyles>
    <p:titleStyle>
      <a:lvl1pPr algn="l" defTabSz="914400" rtl="0" eaLnBrk="1" latinLnBrk="0" hangingPunct="1">
        <a:lnSpc>
          <a:spcPct val="90000"/>
        </a:lnSpc>
        <a:spcBef>
          <a:spcPct val="0"/>
        </a:spcBef>
        <a:buNone/>
        <a:defRPr sz="2400" kern="1200" cap="none" baseline="0">
          <a:solidFill>
            <a:schemeClr val="accent2"/>
          </a:solidFill>
          <a:latin typeface="+mn-lt"/>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Tx/>
        <a:buNone/>
        <a:defRPr sz="1800" kern="1200">
          <a:solidFill>
            <a:schemeClr val="tx1"/>
          </a:solidFill>
          <a:latin typeface="+mn-lt"/>
          <a:ea typeface="+mn-ea"/>
          <a:cs typeface="Arial" panose="020B0604020202020204" pitchFamily="34" charset="0"/>
        </a:defRPr>
      </a:lvl1pPr>
      <a:lvl2pPr marL="34925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n-ea"/>
          <a:cs typeface="Arial" panose="020B0604020202020204" pitchFamily="34" charset="0"/>
        </a:defRPr>
      </a:lvl2pPr>
      <a:lvl3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Arial" panose="020B0604020202020204" pitchFamily="34" charset="0"/>
        </a:defRPr>
      </a:lvl3pPr>
      <a:lvl4pPr marL="103505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Arial" panose="020B0604020202020204" pitchFamily="34" charset="0"/>
        </a:defRPr>
      </a:lvl4pPr>
      <a:lvl5pPr marL="126365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j-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96" userDrawn="1">
          <p15:clr>
            <a:srgbClr val="F26B43"/>
          </p15:clr>
        </p15:guide>
        <p15:guide id="2" pos="96" userDrawn="1">
          <p15:clr>
            <a:srgbClr val="F26B43"/>
          </p15:clr>
        </p15:guide>
        <p15:guide id="3" orient="horz" pos="4224" userDrawn="1">
          <p15:clr>
            <a:srgbClr val="F26B43"/>
          </p15:clr>
        </p15:guide>
        <p15:guide id="4" pos="7584" userDrawn="1">
          <p15:clr>
            <a:srgbClr val="F26B43"/>
          </p15:clr>
        </p15:guide>
        <p15:guide id="5" pos="7272" userDrawn="1">
          <p15:clr>
            <a:srgbClr val="F26B43"/>
          </p15:clr>
        </p15:guide>
        <p15:guide id="6" pos="336" userDrawn="1">
          <p15:clr>
            <a:srgbClr val="F26B43"/>
          </p15:clr>
        </p15:guide>
        <p15:guide id="7" orient="horz" pos="888" userDrawn="1">
          <p15:clr>
            <a:srgbClr val="F26B43"/>
          </p15:clr>
        </p15:guide>
        <p15:guide id="8" orient="horz"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4" name="Header Graphic">
            <a:extLst>
              <a:ext uri="{FF2B5EF4-FFF2-40B4-BE49-F238E27FC236}">
                <a16:creationId xmlns:a16="http://schemas.microsoft.com/office/drawing/2014/main" id="{682C82C5-42BD-43A4-8B42-210C6E09CBBC}"/>
              </a:ext>
            </a:extLst>
          </p:cNvPr>
          <p:cNvSpPr/>
          <p:nvPr userDrawn="1"/>
        </p:nvSpPr>
        <p:spPr>
          <a:xfrm>
            <a:off x="0" y="-1"/>
            <a:ext cx="11549063" cy="876300"/>
          </a:xfrm>
          <a:custGeom>
            <a:avLst/>
            <a:gdLst>
              <a:gd name="connsiteX0" fmla="*/ 0 w 11549063"/>
              <a:gd name="connsiteY0" fmla="*/ 0 h 876300"/>
              <a:gd name="connsiteX1" fmla="*/ 96875 w 11549063"/>
              <a:gd name="connsiteY1" fmla="*/ 0 h 876300"/>
              <a:gd name="connsiteX2" fmla="*/ 586967 w 11549063"/>
              <a:gd name="connsiteY2" fmla="*/ 0 h 876300"/>
              <a:gd name="connsiteX3" fmla="*/ 11543683 w 11549063"/>
              <a:gd name="connsiteY3" fmla="*/ 0 h 876300"/>
              <a:gd name="connsiteX4" fmla="*/ 11549063 w 11549063"/>
              <a:gd name="connsiteY4" fmla="*/ 5380 h 876300"/>
              <a:gd name="connsiteX5" fmla="*/ 11549063 w 11549063"/>
              <a:gd name="connsiteY5" fmla="*/ 779425 h 876300"/>
              <a:gd name="connsiteX6" fmla="*/ 11452188 w 11549063"/>
              <a:gd name="connsiteY6" fmla="*/ 876300 h 876300"/>
              <a:gd name="connsiteX7" fmla="*/ 5380 w 11549063"/>
              <a:gd name="connsiteY7" fmla="*/ 876300 h 876300"/>
              <a:gd name="connsiteX8" fmla="*/ 0 w 11549063"/>
              <a:gd name="connsiteY8" fmla="*/ 870920 h 876300"/>
              <a:gd name="connsiteX9" fmla="*/ 0 w 11549063"/>
              <a:gd name="connsiteY9" fmla="*/ 628899 h 876300"/>
              <a:gd name="connsiteX10" fmla="*/ 0 w 11549063"/>
              <a:gd name="connsiteY10" fmla="*/ 96875 h 87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549063" h="876300">
                <a:moveTo>
                  <a:pt x="0" y="0"/>
                </a:moveTo>
                <a:lnTo>
                  <a:pt x="96875" y="0"/>
                </a:lnTo>
                <a:lnTo>
                  <a:pt x="586967" y="0"/>
                </a:lnTo>
                <a:lnTo>
                  <a:pt x="11543683" y="0"/>
                </a:lnTo>
                <a:cubicBezTo>
                  <a:pt x="11546654" y="0"/>
                  <a:pt x="11549063" y="2409"/>
                  <a:pt x="11549063" y="5380"/>
                </a:cubicBezTo>
                <a:lnTo>
                  <a:pt x="11549063" y="779425"/>
                </a:lnTo>
                <a:cubicBezTo>
                  <a:pt x="11549063" y="832928"/>
                  <a:pt x="11505691" y="876300"/>
                  <a:pt x="11452188" y="876300"/>
                </a:cubicBezTo>
                <a:lnTo>
                  <a:pt x="5380" y="876300"/>
                </a:lnTo>
                <a:cubicBezTo>
                  <a:pt x="2409" y="876300"/>
                  <a:pt x="0" y="873891"/>
                  <a:pt x="0" y="870920"/>
                </a:cubicBezTo>
                <a:lnTo>
                  <a:pt x="0" y="628899"/>
                </a:lnTo>
                <a:lnTo>
                  <a:pt x="0" y="96875"/>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 name="H&amp;P Logo">
            <a:extLst>
              <a:ext uri="{FF2B5EF4-FFF2-40B4-BE49-F238E27FC236}">
                <a16:creationId xmlns:a16="http://schemas.microsoft.com/office/drawing/2014/main" id="{A775A578-52AB-423A-AC46-9E2C20B4764F}"/>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10716827" y="239366"/>
            <a:ext cx="586967" cy="389533"/>
          </a:xfrm>
          <a:prstGeom prst="rect">
            <a:avLst/>
          </a:prstGeom>
        </p:spPr>
      </p:pic>
      <p:sp>
        <p:nvSpPr>
          <p:cNvPr id="2" name="Title Placeholder 1">
            <a:extLst>
              <a:ext uri="{FF2B5EF4-FFF2-40B4-BE49-F238E27FC236}">
                <a16:creationId xmlns:a16="http://schemas.microsoft.com/office/drawing/2014/main" id="{ED31D5D2-DDF5-4B02-B41C-E575BDDE9E92}"/>
              </a:ext>
            </a:extLst>
          </p:cNvPr>
          <p:cNvSpPr>
            <a:spLocks noGrp="1"/>
          </p:cNvSpPr>
          <p:nvPr>
            <p:ph type="title"/>
          </p:nvPr>
        </p:nvSpPr>
        <p:spPr>
          <a:xfrm>
            <a:off x="531222" y="152402"/>
            <a:ext cx="9657807" cy="604028"/>
          </a:xfrm>
          <a:prstGeom prst="rect">
            <a:avLst/>
          </a:prstGeom>
        </p:spPr>
        <p:txBody>
          <a:bodyPr vert="horz" lIns="91440" tIns="45720" rIns="91440" bIns="45720" rtlCol="0" anchor="b" anchorCtr="0">
            <a:noAutofit/>
          </a:bodyPr>
          <a:lstStyle/>
          <a:p>
            <a:r>
              <a:rPr lang="en-US" dirty="0"/>
              <a:t>CONTENT PAGE HEADER HERE</a:t>
            </a:r>
          </a:p>
        </p:txBody>
      </p:sp>
      <p:sp>
        <p:nvSpPr>
          <p:cNvPr id="3" name="Text Placeholder 2">
            <a:extLst>
              <a:ext uri="{FF2B5EF4-FFF2-40B4-BE49-F238E27FC236}">
                <a16:creationId xmlns:a16="http://schemas.microsoft.com/office/drawing/2014/main" id="{A7E8FB3E-ECDA-4DE4-8245-0571651601D5}"/>
              </a:ext>
            </a:extLst>
          </p:cNvPr>
          <p:cNvSpPr>
            <a:spLocks noGrp="1"/>
          </p:cNvSpPr>
          <p:nvPr>
            <p:ph type="body" idx="1"/>
          </p:nvPr>
        </p:nvSpPr>
        <p:spPr>
          <a:xfrm>
            <a:off x="531222" y="1409700"/>
            <a:ext cx="11013078" cy="4800600"/>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hidden="1">
            <a:extLst>
              <a:ext uri="{FF2B5EF4-FFF2-40B4-BE49-F238E27FC236}">
                <a16:creationId xmlns:a16="http://schemas.microsoft.com/office/drawing/2014/main" id="{F3C2ED5A-9421-4498-8B25-13136E1636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565A24-9FFF-495C-98CE-B72900E7ED4F}" type="datetime1">
              <a:rPr lang="en-US" smtClean="0"/>
              <a:t>1/12/2024</a:t>
            </a:fld>
            <a:endParaRPr lang="en-US" dirty="0"/>
          </a:p>
        </p:txBody>
      </p:sp>
      <p:sp>
        <p:nvSpPr>
          <p:cNvPr id="5" name="Footer Placeholder 4" hidden="1">
            <a:extLst>
              <a:ext uri="{FF2B5EF4-FFF2-40B4-BE49-F238E27FC236}">
                <a16:creationId xmlns:a16="http://schemas.microsoft.com/office/drawing/2014/main" id="{19897768-DB57-46A0-ACE5-837D324ED2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hidden="1">
            <a:extLst>
              <a:ext uri="{FF2B5EF4-FFF2-40B4-BE49-F238E27FC236}">
                <a16:creationId xmlns:a16="http://schemas.microsoft.com/office/drawing/2014/main" id="{223ABB4D-E706-49EF-B6D9-D5B53B904B4B}"/>
              </a:ext>
            </a:extLst>
          </p:cNvPr>
          <p:cNvSpPr>
            <a:spLocks noGrp="1"/>
          </p:cNvSpPr>
          <p:nvPr>
            <p:ph type="sldNum" sz="quarter" idx="4"/>
          </p:nvPr>
        </p:nvSpPr>
        <p:spPr>
          <a:xfrm>
            <a:off x="11391900" y="6448425"/>
            <a:ext cx="647700" cy="257175"/>
          </a:xfrm>
          <a:prstGeom prst="rect">
            <a:avLst/>
          </a:prstGeom>
        </p:spPr>
        <p:txBody>
          <a:bodyPr vert="horz" lIns="91440" tIns="45720" rIns="91440" bIns="45720" rtlCol="0" anchor="ctr"/>
          <a:lstStyle>
            <a:lvl1pPr algn="r">
              <a:defRPr sz="1200">
                <a:solidFill>
                  <a:schemeClr val="tx2"/>
                </a:solidFill>
              </a:defRPr>
            </a:lvl1pPr>
          </a:lstStyle>
          <a:p>
            <a:fld id="{C2B6F44E-0ADC-4F93-A78C-500873AB9F30}" type="slidenum">
              <a:rPr lang="en-US" smtClean="0"/>
              <a:pPr/>
              <a:t>‹#›</a:t>
            </a:fld>
            <a:endParaRPr lang="en-US" dirty="0"/>
          </a:p>
        </p:txBody>
      </p:sp>
    </p:spTree>
    <p:extLst>
      <p:ext uri="{BB962C8B-B14F-4D97-AF65-F5344CB8AC3E}">
        <p14:creationId xmlns:p14="http://schemas.microsoft.com/office/powerpoint/2010/main" val="2481533108"/>
      </p:ext>
    </p:extLst>
  </p:cSld>
  <p:clrMap bg1="lt1" tx1="dk1" bg2="lt2" tx2="dk2" accent1="accent1" accent2="accent2" accent3="accent3" accent4="accent4" accent5="accent5" accent6="accent6" hlink="hlink" folHlink="folHlink"/>
  <p:sldLayoutIdLst>
    <p:sldLayoutId id="2147483671" r:id="rId1"/>
    <p:sldLayoutId id="2147483684" r:id="rId2"/>
    <p:sldLayoutId id="2147483699" r:id="rId3"/>
  </p:sldLayoutIdLst>
  <p:hf sldNum="0" hdr="0" ftr="0" dt="0"/>
  <p:txStyles>
    <p:titleStyle>
      <a:lvl1pPr algn="l" defTabSz="914400" rtl="0" eaLnBrk="1" latinLnBrk="0" hangingPunct="1">
        <a:lnSpc>
          <a:spcPct val="90000"/>
        </a:lnSpc>
        <a:spcBef>
          <a:spcPct val="0"/>
        </a:spcBef>
        <a:buNone/>
        <a:defRPr sz="3400" kern="1200" cap="all" baseline="0">
          <a:solidFill>
            <a:schemeClr val="bg1"/>
          </a:solidFill>
          <a:latin typeface="Rift Bold" panose="00000800000000000000" pitchFamily="50"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accent1"/>
          </a:solidFill>
          <a:latin typeface="+mj-lt"/>
          <a:ea typeface="+mn-ea"/>
          <a:cs typeface="+mn-cs"/>
        </a:defRPr>
      </a:lvl1pPr>
      <a:lvl2pPr marL="34925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03505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126365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96" userDrawn="1">
          <p15:clr>
            <a:srgbClr val="F26B43"/>
          </p15:clr>
        </p15:guide>
        <p15:guide id="2" pos="96" userDrawn="1">
          <p15:clr>
            <a:srgbClr val="F26B43"/>
          </p15:clr>
        </p15:guide>
        <p15:guide id="3" orient="horz" pos="4224" userDrawn="1">
          <p15:clr>
            <a:srgbClr val="F26B43"/>
          </p15:clr>
        </p15:guide>
        <p15:guide id="4" pos="7584" userDrawn="1">
          <p15:clr>
            <a:srgbClr val="F26B43"/>
          </p15:clr>
        </p15:guide>
        <p15:guide id="5" pos="7272" userDrawn="1">
          <p15:clr>
            <a:srgbClr val="F26B43"/>
          </p15:clr>
        </p15:guide>
        <p15:guide id="6" pos="336" userDrawn="1">
          <p15:clr>
            <a:srgbClr val="F26B43"/>
          </p15:clr>
        </p15:guide>
        <p15:guide id="7" orient="horz" pos="888" userDrawn="1">
          <p15:clr>
            <a:srgbClr val="F26B43"/>
          </p15:clr>
        </p15:guide>
        <p15:guide id="8" orient="horz" pos="391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package" Target="../embeddings/Microsoft_Excel_Worksheet1.xlsx"/><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package" Target="../embeddings/Microsoft_Excel_Worksheet2.xlsx"/><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FA269-8A77-491B-A614-8BD11ED9FC11}"/>
              </a:ext>
            </a:extLst>
          </p:cNvPr>
          <p:cNvSpPr>
            <a:spLocks noGrp="1"/>
          </p:cNvSpPr>
          <p:nvPr>
            <p:ph type="ctrTitle"/>
          </p:nvPr>
        </p:nvSpPr>
        <p:spPr/>
        <p:txBody>
          <a:bodyPr/>
          <a:lstStyle/>
          <a:p>
            <a:r>
              <a:rPr lang="en-US" dirty="0"/>
              <a:t>Capstone project</a:t>
            </a:r>
          </a:p>
        </p:txBody>
      </p:sp>
      <p:sp>
        <p:nvSpPr>
          <p:cNvPr id="3" name="Subtitle 2">
            <a:extLst>
              <a:ext uri="{FF2B5EF4-FFF2-40B4-BE49-F238E27FC236}">
                <a16:creationId xmlns:a16="http://schemas.microsoft.com/office/drawing/2014/main" id="{BCDA04CF-8C7B-42A2-AD8E-6BFEF5BA053D}"/>
              </a:ext>
            </a:extLst>
          </p:cNvPr>
          <p:cNvSpPr>
            <a:spLocks noGrp="1"/>
          </p:cNvSpPr>
          <p:nvPr>
            <p:ph type="subTitle" idx="1"/>
          </p:nvPr>
        </p:nvSpPr>
        <p:spPr/>
        <p:txBody>
          <a:bodyPr/>
          <a:lstStyle/>
          <a:p>
            <a:r>
              <a:rPr lang="en-US" dirty="0"/>
              <a:t>Top drive (TD) failure analysis</a:t>
            </a:r>
          </a:p>
        </p:txBody>
      </p:sp>
      <p:sp>
        <p:nvSpPr>
          <p:cNvPr id="4" name="Text Placeholder 3">
            <a:extLst>
              <a:ext uri="{FF2B5EF4-FFF2-40B4-BE49-F238E27FC236}">
                <a16:creationId xmlns:a16="http://schemas.microsoft.com/office/drawing/2014/main" id="{ED4ACDC6-B0EF-4524-9086-DFDA9386A38E}"/>
              </a:ext>
            </a:extLst>
          </p:cNvPr>
          <p:cNvSpPr>
            <a:spLocks noGrp="1"/>
          </p:cNvSpPr>
          <p:nvPr>
            <p:ph type="body" sz="quarter" idx="12"/>
          </p:nvPr>
        </p:nvSpPr>
        <p:spPr/>
        <p:txBody>
          <a:bodyPr/>
          <a:lstStyle/>
          <a:p>
            <a:r>
              <a:rPr lang="en-US" dirty="0"/>
              <a:t> </a:t>
            </a:r>
          </a:p>
        </p:txBody>
      </p:sp>
    </p:spTree>
    <p:extLst>
      <p:ext uri="{BB962C8B-B14F-4D97-AF65-F5344CB8AC3E}">
        <p14:creationId xmlns:p14="http://schemas.microsoft.com/office/powerpoint/2010/main" val="1487467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17"/>
          <p:cNvSpPr>
            <a:spLocks noChangeArrowheads="1"/>
          </p:cNvSpPr>
          <p:nvPr/>
        </p:nvSpPr>
        <p:spPr bwMode="auto">
          <a:xfrm>
            <a:off x="448710" y="1070594"/>
            <a:ext cx="11387294" cy="2933515"/>
          </a:xfrm>
          <a:prstGeom prst="roundRect">
            <a:avLst>
              <a:gd name="adj" fmla="val 2993"/>
            </a:avLst>
          </a:prstGeom>
          <a:noFill/>
          <a:ln w="9525">
            <a:solidFill>
              <a:sysClr val="windowText" lastClr="000000"/>
            </a:solidFill>
            <a:round/>
            <a:headEnd/>
            <a:tailEnd/>
          </a:ln>
        </p:spPr>
        <p:txBody>
          <a:bodyPr lIns="88940" tIns="44470" rIns="88940" bIns="44470" anchor="t"/>
          <a:lstStyle/>
          <a:p>
            <a:pPr>
              <a:tabLst>
                <a:tab pos="3843245" algn="l"/>
              </a:tabLst>
              <a:defRPr/>
            </a:pPr>
            <a:r>
              <a:rPr lang="en-US" sz="1400" b="1" kern="0" dirty="0">
                <a:solidFill>
                  <a:schemeClr val="accent4"/>
                </a:solidFill>
                <a:latin typeface="Verdana"/>
                <a:ea typeface="Verdana"/>
                <a:cs typeface="Verdana"/>
              </a:rPr>
              <a:t>Opportunity Statement:</a:t>
            </a:r>
          </a:p>
          <a:p>
            <a:pPr>
              <a:tabLst>
                <a:tab pos="3843245" algn="l"/>
              </a:tabLst>
              <a:defRPr/>
            </a:pPr>
            <a:endParaRPr lang="en-US" sz="1400" b="1" kern="0" dirty="0">
              <a:solidFill>
                <a:schemeClr val="accent4"/>
              </a:solidFill>
              <a:latin typeface="Verdana"/>
              <a:ea typeface="Verdana"/>
              <a:cs typeface="Verdana"/>
            </a:endParaRPr>
          </a:p>
          <a:p>
            <a:pPr lvl="0"/>
            <a:r>
              <a:rPr lang="en-US" sz="1400" dirty="0">
                <a:solidFill>
                  <a:schemeClr val="accent4"/>
                </a:solidFill>
                <a:latin typeface="Verdana" panose="020B0604030504040204" pitchFamily="34" charset="0"/>
                <a:ea typeface="Verdana" panose="020B0604030504040204" pitchFamily="34" charset="0"/>
              </a:rPr>
              <a:t>Top Drive (TD) is an expensive equipment used on the rigs. The cost associated with the failure of TD runs in millions of dollars in equipment cost, downtime and lost revenue. Considering that a TD is supposed to last 7yrs, early failures indicate loss of operational life and would indicate that there are outliers acting as catalyst for premature failure.  </a:t>
            </a:r>
          </a:p>
          <a:p>
            <a:pPr lvl="0"/>
            <a:endParaRPr lang="en-US" sz="1400" dirty="0">
              <a:solidFill>
                <a:schemeClr val="accent4"/>
              </a:solidFill>
              <a:latin typeface="Verdana" panose="020B0604030504040204" pitchFamily="34" charset="0"/>
              <a:ea typeface="Verdana" panose="020B0604030504040204" pitchFamily="34" charset="0"/>
            </a:endParaRPr>
          </a:p>
          <a:p>
            <a:pPr lvl="0"/>
            <a:endParaRPr lang="en-US" sz="1400" dirty="0">
              <a:solidFill>
                <a:schemeClr val="accent4"/>
              </a:solidFill>
              <a:latin typeface="Verdana" panose="020B0604030504040204" pitchFamily="34" charset="0"/>
              <a:ea typeface="Verdana" panose="020B0604030504040204" pitchFamily="34" charset="0"/>
            </a:endParaRPr>
          </a:p>
          <a:p>
            <a:pPr>
              <a:tabLst>
                <a:tab pos="3843245" algn="l"/>
              </a:tabLst>
              <a:defRPr/>
            </a:pPr>
            <a:r>
              <a:rPr lang="en-US" sz="1400" b="1" kern="0" dirty="0">
                <a:solidFill>
                  <a:schemeClr val="accent4"/>
                </a:solidFill>
                <a:latin typeface="Verdana"/>
                <a:ea typeface="Verdana"/>
                <a:cs typeface="Verdana"/>
              </a:rPr>
              <a:t>Objective Statement:</a:t>
            </a:r>
          </a:p>
          <a:p>
            <a:pPr>
              <a:tabLst>
                <a:tab pos="3843245" algn="l"/>
              </a:tabLst>
              <a:defRPr/>
            </a:pPr>
            <a:endParaRPr lang="en-US" sz="1400" b="1" kern="0" dirty="0">
              <a:solidFill>
                <a:schemeClr val="accent4"/>
              </a:solidFill>
              <a:latin typeface="Verdana"/>
              <a:ea typeface="Verdana"/>
              <a:cs typeface="Verdana"/>
            </a:endParaRPr>
          </a:p>
          <a:p>
            <a:pPr>
              <a:tabLst>
                <a:tab pos="3843245" algn="l"/>
              </a:tabLst>
              <a:defRPr/>
            </a:pPr>
            <a:r>
              <a:rPr lang="en-US" sz="1400" dirty="0">
                <a:solidFill>
                  <a:schemeClr val="accent4"/>
                </a:solidFill>
                <a:latin typeface="Verdana" panose="020B0604030504040204" pitchFamily="34" charset="0"/>
                <a:ea typeface="Verdana" panose="020B0604030504040204" pitchFamily="34" charset="0"/>
              </a:rPr>
              <a:t>Based on the operational data from the rigs for the TD, determine the attributes or group of attributes that could be the potential cause for the failure of TD. Identify commonalities in operational parameters among failed TD and compare to a sample population of TDs that have not failed.</a:t>
            </a:r>
          </a:p>
        </p:txBody>
      </p:sp>
      <p:sp>
        <p:nvSpPr>
          <p:cNvPr id="7" name="AutoShape 18"/>
          <p:cNvSpPr>
            <a:spLocks noChangeArrowheads="1"/>
          </p:cNvSpPr>
          <p:nvPr/>
        </p:nvSpPr>
        <p:spPr bwMode="auto">
          <a:xfrm>
            <a:off x="430410" y="4167740"/>
            <a:ext cx="5586972" cy="2450074"/>
          </a:xfrm>
          <a:prstGeom prst="roundRect">
            <a:avLst>
              <a:gd name="adj" fmla="val 3030"/>
            </a:avLst>
          </a:prstGeom>
          <a:noFill/>
          <a:ln w="9525">
            <a:solidFill>
              <a:sysClr val="windowText" lastClr="000000"/>
            </a:solidFill>
            <a:round/>
            <a:headEnd/>
            <a:tailEnd/>
          </a:ln>
        </p:spPr>
        <p:txBody>
          <a:bodyPr/>
          <a:lstStyle/>
          <a:p>
            <a:r>
              <a:rPr lang="en-US" sz="1400" b="1" dirty="0">
                <a:solidFill>
                  <a:schemeClr val="accent4"/>
                </a:solidFill>
                <a:latin typeface="Verdana" panose="020B0604030504040204" pitchFamily="34" charset="0"/>
                <a:ea typeface="Verdana" panose="020B0604030504040204" pitchFamily="34" charset="0"/>
              </a:rPr>
              <a:t>Deliverables:</a:t>
            </a:r>
          </a:p>
          <a:p>
            <a:endParaRPr lang="en-US" sz="1400" dirty="0">
              <a:solidFill>
                <a:schemeClr val="accent4"/>
              </a:solidFill>
              <a:latin typeface="Verdana"/>
              <a:ea typeface="Verdana"/>
            </a:endParaRPr>
          </a:p>
          <a:p>
            <a:pPr marL="277937" indent="-277937">
              <a:buFontTx/>
              <a:buChar char="-"/>
            </a:pPr>
            <a:r>
              <a:rPr lang="en-US" sz="1200" dirty="0">
                <a:solidFill>
                  <a:schemeClr val="accent4"/>
                </a:solidFill>
                <a:latin typeface="Verdana" panose="020B0604030504040204" pitchFamily="34" charset="0"/>
                <a:ea typeface="Verdana" panose="020B0604030504040204" pitchFamily="34" charset="0"/>
              </a:rPr>
              <a:t>Define attributes for group of “ideal TDs” to compare Failed TDs</a:t>
            </a:r>
          </a:p>
          <a:p>
            <a:pPr marL="277937" indent="-277937">
              <a:buFontTx/>
              <a:buChar char="-"/>
            </a:pPr>
            <a:r>
              <a:rPr lang="en-US" sz="1200" dirty="0">
                <a:solidFill>
                  <a:schemeClr val="accent4"/>
                </a:solidFill>
                <a:latin typeface="Verdana" panose="020B0604030504040204" pitchFamily="34" charset="0"/>
                <a:ea typeface="Verdana" panose="020B0604030504040204" pitchFamily="34" charset="0"/>
              </a:rPr>
              <a:t>Identify Criteria for variables comparison between Failed TD &amp; Operating ones </a:t>
            </a:r>
          </a:p>
          <a:p>
            <a:pPr marL="277937" indent="-277937">
              <a:buFontTx/>
              <a:buChar char="-"/>
            </a:pPr>
            <a:r>
              <a:rPr lang="en-US" sz="1200" dirty="0">
                <a:solidFill>
                  <a:schemeClr val="accent4"/>
                </a:solidFill>
                <a:latin typeface="Verdana" panose="020B0604030504040204" pitchFamily="34" charset="0"/>
                <a:ea typeface="Verdana" panose="020B0604030504040204" pitchFamily="34" charset="0"/>
              </a:rPr>
              <a:t>Determine the trend if any that exists and potentially explain the TD failure.</a:t>
            </a:r>
          </a:p>
          <a:p>
            <a:pPr marL="706562" lvl="1" indent="-277937">
              <a:buFontTx/>
              <a:buChar char="-"/>
            </a:pPr>
            <a:endParaRPr lang="en-US" sz="1400" dirty="0">
              <a:solidFill>
                <a:schemeClr val="accent4"/>
              </a:solidFill>
              <a:latin typeface="Verdana" panose="020B0604030504040204" pitchFamily="34" charset="0"/>
              <a:ea typeface="Verdana" panose="020B0604030504040204" pitchFamily="34" charset="0"/>
            </a:endParaRPr>
          </a:p>
        </p:txBody>
      </p:sp>
      <p:sp>
        <p:nvSpPr>
          <p:cNvPr id="12" name="AutoShape 18"/>
          <p:cNvSpPr>
            <a:spLocks noChangeArrowheads="1"/>
          </p:cNvSpPr>
          <p:nvPr/>
        </p:nvSpPr>
        <p:spPr bwMode="auto">
          <a:xfrm>
            <a:off x="6195936" y="4181733"/>
            <a:ext cx="5663554" cy="2450074"/>
          </a:xfrm>
          <a:prstGeom prst="roundRect">
            <a:avLst>
              <a:gd name="adj" fmla="val 4599"/>
            </a:avLst>
          </a:prstGeom>
          <a:noFill/>
          <a:ln w="9525">
            <a:solidFill>
              <a:sysClr val="windowText" lastClr="000000"/>
            </a:solidFill>
            <a:round/>
            <a:headEnd/>
            <a:tailEnd/>
          </a:ln>
        </p:spPr>
        <p:txBody>
          <a:bodyPr/>
          <a:lstStyle/>
          <a:p>
            <a:pPr defTabSz="887853">
              <a:defRPr/>
            </a:pPr>
            <a:r>
              <a:rPr lang="en-US" sz="1400" b="1" dirty="0">
                <a:solidFill>
                  <a:schemeClr val="accent4"/>
                </a:solidFill>
                <a:latin typeface="Verdana" panose="020B0604030504040204" pitchFamily="34" charset="0"/>
                <a:ea typeface="Verdana" panose="020B0604030504040204" pitchFamily="34" charset="0"/>
              </a:rPr>
              <a:t>Data Files:</a:t>
            </a:r>
          </a:p>
          <a:p>
            <a:pPr defTabSz="887853">
              <a:defRPr/>
            </a:pPr>
            <a:endParaRPr lang="en-US" sz="1400" b="1" dirty="0">
              <a:solidFill>
                <a:schemeClr val="accent4"/>
              </a:solidFill>
              <a:latin typeface="Verdana" panose="020B0604030504040204" pitchFamily="34" charset="0"/>
              <a:ea typeface="Verdana" panose="020B0604030504040204" pitchFamily="34" charset="0"/>
            </a:endParaRPr>
          </a:p>
          <a:p>
            <a:pPr marL="171450" indent="-171450" defTabSz="887853">
              <a:buFont typeface="Arial" panose="020B0604020202020204" pitchFamily="34" charset="0"/>
              <a:buChar char="•"/>
              <a:defRPr/>
            </a:pPr>
            <a:r>
              <a:rPr lang="en-US" sz="1200" dirty="0" err="1">
                <a:solidFill>
                  <a:schemeClr val="accent4"/>
                </a:solidFill>
                <a:latin typeface="Verdana" panose="020B0604030504040204" pitchFamily="34" charset="0"/>
                <a:ea typeface="Verdana" panose="020B0604030504040204" pitchFamily="34" charset="0"/>
              </a:rPr>
              <a:t>TopDrive</a:t>
            </a:r>
            <a:r>
              <a:rPr lang="en-US" sz="1200" dirty="0">
                <a:solidFill>
                  <a:schemeClr val="accent4"/>
                </a:solidFill>
                <a:latin typeface="Verdana" panose="020B0604030504040204" pitchFamily="34" charset="0"/>
                <a:ea typeface="Verdana" panose="020B0604030504040204" pitchFamily="34" charset="0"/>
              </a:rPr>
              <a:t> Rig List: Rig and TD serial number. Includes installed data and failure date for failed </a:t>
            </a:r>
            <a:r>
              <a:rPr lang="en-US" sz="1200" dirty="0" err="1">
                <a:solidFill>
                  <a:schemeClr val="accent4"/>
                </a:solidFill>
                <a:latin typeface="Verdana" panose="020B0604030504040204" pitchFamily="34" charset="0"/>
                <a:ea typeface="Verdana" panose="020B0604030504040204" pitchFamily="34" charset="0"/>
              </a:rPr>
              <a:t>topdrives</a:t>
            </a:r>
            <a:r>
              <a:rPr lang="en-US" sz="1200" dirty="0">
                <a:solidFill>
                  <a:schemeClr val="accent4"/>
                </a:solidFill>
                <a:latin typeface="Verdana" panose="020B0604030504040204" pitchFamily="34" charset="0"/>
                <a:ea typeface="Verdana" panose="020B0604030504040204" pitchFamily="34" charset="0"/>
              </a:rPr>
              <a:t>.</a:t>
            </a:r>
          </a:p>
          <a:p>
            <a:pPr marL="171450" indent="-171450" defTabSz="887853">
              <a:buFont typeface="Arial" panose="020B0604020202020204" pitchFamily="34" charset="0"/>
              <a:buChar char="•"/>
              <a:defRPr/>
            </a:pPr>
            <a:r>
              <a:rPr lang="en-US" sz="1200" dirty="0">
                <a:solidFill>
                  <a:schemeClr val="accent4"/>
                </a:solidFill>
                <a:latin typeface="Verdana" panose="020B0604030504040204" pitchFamily="34" charset="0"/>
                <a:ea typeface="Verdana" panose="020B0604030504040204" pitchFamily="34" charset="0"/>
              </a:rPr>
              <a:t>Oil Sample Data (All Rigs): Hydraulic data pull (unaltered). Contains ‘</a:t>
            </a:r>
            <a:r>
              <a:rPr lang="en-US" sz="1200" dirty="0" err="1">
                <a:solidFill>
                  <a:schemeClr val="accent4"/>
                </a:solidFill>
                <a:latin typeface="Verdana" panose="020B0604030504040204" pitchFamily="34" charset="0"/>
                <a:ea typeface="Verdana" panose="020B0604030504040204" pitchFamily="34" charset="0"/>
              </a:rPr>
              <a:t>Serial_Number</a:t>
            </a:r>
            <a:r>
              <a:rPr lang="en-US" sz="1200" dirty="0">
                <a:solidFill>
                  <a:schemeClr val="accent4"/>
                </a:solidFill>
                <a:latin typeface="Verdana" panose="020B0604030504040204" pitchFamily="34" charset="0"/>
                <a:ea typeface="Verdana" panose="020B0604030504040204" pitchFamily="34" charset="0"/>
              </a:rPr>
              <a:t>’ column to identify which rig/</a:t>
            </a:r>
            <a:r>
              <a:rPr lang="en-US" sz="1200" dirty="0" err="1">
                <a:solidFill>
                  <a:schemeClr val="accent4"/>
                </a:solidFill>
                <a:latin typeface="Verdana" panose="020B0604030504040204" pitchFamily="34" charset="0"/>
                <a:ea typeface="Verdana" panose="020B0604030504040204" pitchFamily="34" charset="0"/>
              </a:rPr>
              <a:t>topdrive</a:t>
            </a:r>
            <a:r>
              <a:rPr lang="en-US" sz="1200" dirty="0">
                <a:solidFill>
                  <a:schemeClr val="accent4"/>
                </a:solidFill>
                <a:latin typeface="Verdana" panose="020B0604030504040204" pitchFamily="34" charset="0"/>
                <a:ea typeface="Verdana" panose="020B0604030504040204" pitchFamily="34" charset="0"/>
              </a:rPr>
              <a:t>.</a:t>
            </a:r>
          </a:p>
          <a:p>
            <a:pPr marL="171450" indent="-171450" defTabSz="887853">
              <a:buFont typeface="Arial" panose="020B0604020202020204" pitchFamily="34" charset="0"/>
              <a:buChar char="•"/>
              <a:defRPr/>
            </a:pPr>
            <a:r>
              <a:rPr lang="en-US" sz="1200" dirty="0">
                <a:solidFill>
                  <a:schemeClr val="accent4"/>
                </a:solidFill>
                <a:latin typeface="Verdana" panose="020B0604030504040204" pitchFamily="34" charset="0"/>
                <a:ea typeface="Verdana" panose="020B0604030504040204" pitchFamily="34" charset="0"/>
              </a:rPr>
              <a:t>100ft Data (All Rigs): Rig, </a:t>
            </a:r>
            <a:r>
              <a:rPr lang="en-US" sz="1200" dirty="0" err="1">
                <a:solidFill>
                  <a:schemeClr val="accent4"/>
                </a:solidFill>
                <a:latin typeface="Verdana" panose="020B0604030504040204" pitchFamily="34" charset="0"/>
                <a:ea typeface="Verdana" panose="020B0604030504040204" pitchFamily="34" charset="0"/>
              </a:rPr>
              <a:t>Topdrive</a:t>
            </a:r>
            <a:r>
              <a:rPr lang="en-US" sz="1200" dirty="0">
                <a:solidFill>
                  <a:schemeClr val="accent4"/>
                </a:solidFill>
                <a:latin typeface="Verdana" panose="020B0604030504040204" pitchFamily="34" charset="0"/>
                <a:ea typeface="Verdana" panose="020B0604030504040204" pitchFamily="34" charset="0"/>
              </a:rPr>
              <a:t>#, </a:t>
            </a:r>
            <a:r>
              <a:rPr lang="en-US" sz="1200" dirty="0" err="1">
                <a:solidFill>
                  <a:schemeClr val="accent4"/>
                </a:solidFill>
                <a:latin typeface="Verdana" panose="020B0604030504040204" pitchFamily="34" charset="0"/>
                <a:ea typeface="Verdana" panose="020B0604030504040204" pitchFamily="34" charset="0"/>
              </a:rPr>
              <a:t>FootNumber</a:t>
            </a:r>
            <a:r>
              <a:rPr lang="en-US" sz="1200" dirty="0">
                <a:solidFill>
                  <a:schemeClr val="accent4"/>
                </a:solidFill>
                <a:latin typeface="Verdana" panose="020B0604030504040204" pitchFamily="34" charset="0"/>
                <a:ea typeface="Verdana" panose="020B0604030504040204" pitchFamily="34" charset="0"/>
              </a:rPr>
              <a:t>, Time, max and avg Torque, avg RPM, avg ROP, avg WOB, avg </a:t>
            </a:r>
            <a:r>
              <a:rPr lang="en-US" sz="1200" dirty="0" err="1">
                <a:solidFill>
                  <a:schemeClr val="accent4"/>
                </a:solidFill>
                <a:latin typeface="Verdana" panose="020B0604030504040204" pitchFamily="34" charset="0"/>
                <a:ea typeface="Verdana" panose="020B0604030504040204" pitchFamily="34" charset="0"/>
              </a:rPr>
              <a:t>DeltaP</a:t>
            </a:r>
            <a:r>
              <a:rPr lang="en-US" sz="1200" dirty="0">
                <a:solidFill>
                  <a:schemeClr val="accent4"/>
                </a:solidFill>
                <a:latin typeface="Verdana" panose="020B0604030504040204" pitchFamily="34" charset="0"/>
                <a:ea typeface="Verdana" panose="020B0604030504040204" pitchFamily="34" charset="0"/>
              </a:rPr>
              <a:t>. *We could expand on this data if requested.</a:t>
            </a:r>
          </a:p>
          <a:p>
            <a:pPr marL="171450" indent="-171450" defTabSz="887853">
              <a:buFont typeface="Arial" panose="020B0604020202020204" pitchFamily="34" charset="0"/>
              <a:buChar char="•"/>
              <a:defRPr/>
            </a:pPr>
            <a:r>
              <a:rPr lang="en-US" sz="1200" dirty="0">
                <a:solidFill>
                  <a:schemeClr val="accent4"/>
                </a:solidFill>
                <a:latin typeface="Verdana" panose="020B0604030504040204" pitchFamily="34" charset="0"/>
                <a:ea typeface="Verdana" panose="020B0604030504040204" pitchFamily="34" charset="0"/>
              </a:rPr>
              <a:t>TVI Data (All Rigs): Rig, </a:t>
            </a:r>
            <a:r>
              <a:rPr lang="en-US" sz="1200" dirty="0" err="1">
                <a:solidFill>
                  <a:schemeClr val="accent4"/>
                </a:solidFill>
                <a:latin typeface="Verdana" panose="020B0604030504040204" pitchFamily="34" charset="0"/>
                <a:ea typeface="Verdana" panose="020B0604030504040204" pitchFamily="34" charset="0"/>
              </a:rPr>
              <a:t>Topdrive</a:t>
            </a:r>
            <a:r>
              <a:rPr lang="en-US" sz="1200" dirty="0">
                <a:solidFill>
                  <a:schemeClr val="accent4"/>
                </a:solidFill>
                <a:latin typeface="Verdana" panose="020B0604030504040204" pitchFamily="34" charset="0"/>
                <a:ea typeface="Verdana" panose="020B0604030504040204" pitchFamily="34" charset="0"/>
              </a:rPr>
              <a:t>#, Time, Depth, Max Torque RMSD. (Time based data for TVI)</a:t>
            </a:r>
          </a:p>
          <a:p>
            <a:pPr defTabSz="887853">
              <a:defRPr/>
            </a:pPr>
            <a:endParaRPr lang="en-US" sz="1400" dirty="0">
              <a:solidFill>
                <a:schemeClr val="accent4"/>
              </a:solidFill>
              <a:latin typeface="Verdana" panose="020B0604030504040204" pitchFamily="34" charset="0"/>
              <a:ea typeface="Verdana" panose="020B0604030504040204" pitchFamily="34" charset="0"/>
            </a:endParaRPr>
          </a:p>
          <a:p>
            <a:pPr defTabSz="887853">
              <a:defRPr/>
            </a:pPr>
            <a:endParaRPr lang="en-US" sz="1400" dirty="0">
              <a:solidFill>
                <a:schemeClr val="accent4"/>
              </a:solidFill>
              <a:latin typeface="Verdana" panose="020B0604030504040204" pitchFamily="34" charset="0"/>
              <a:ea typeface="Verdana" panose="020B0604030504040204" pitchFamily="34" charset="0"/>
            </a:endParaRPr>
          </a:p>
        </p:txBody>
      </p:sp>
      <p:sp>
        <p:nvSpPr>
          <p:cNvPr id="19" name="Title 2">
            <a:extLst>
              <a:ext uri="{FF2B5EF4-FFF2-40B4-BE49-F238E27FC236}">
                <a16:creationId xmlns:a16="http://schemas.microsoft.com/office/drawing/2014/main" id="{B8319026-1860-4D5F-A867-AB8E960EEA17}"/>
              </a:ext>
            </a:extLst>
          </p:cNvPr>
          <p:cNvSpPr txBox="1">
            <a:spLocks/>
          </p:cNvSpPr>
          <p:nvPr/>
        </p:nvSpPr>
        <p:spPr>
          <a:xfrm>
            <a:off x="683382" y="241998"/>
            <a:ext cx="9393729" cy="587509"/>
          </a:xfrm>
          <a:prstGeom prst="rect">
            <a:avLst/>
          </a:prstGeom>
        </p:spPr>
        <p:txBody>
          <a:bodyPr lIns="88940" tIns="44470" rIns="88940" bIns="44470" anchor="t">
            <a:normAutofit/>
          </a:bodyPr>
          <a:lstStyle>
            <a:lvl1pPr marL="0" marR="0" lvl="0" indent="0" algn="l" defTabSz="914400" rtl="0" eaLnBrk="1" fontAlgn="auto" hangingPunct="1">
              <a:lnSpc>
                <a:spcPct val="90000"/>
              </a:lnSpc>
              <a:spcBef>
                <a:spcPts val="0"/>
              </a:spcBef>
              <a:spcAft>
                <a:spcPts val="0"/>
              </a:spcAft>
              <a:buNone/>
              <a:tabLst/>
              <a:defRPr lang="en-US" sz="3400" b="0" i="0" u="none" strike="noStrike" kern="1200" cap="all" spc="0" baseline="0">
                <a:solidFill>
                  <a:srgbClr val="FFFFFF"/>
                </a:solidFill>
                <a:uFillTx/>
                <a:latin typeface="Rift Bold" pitchFamily="50"/>
              </a:defRPr>
            </a:lvl1pPr>
          </a:lstStyle>
          <a:p>
            <a:r>
              <a:rPr lang="en-US" altLang="en-US" sz="3308" dirty="0">
                <a:latin typeface="Impact"/>
              </a:rPr>
              <a:t>Project Charter </a:t>
            </a:r>
          </a:p>
        </p:txBody>
      </p:sp>
    </p:spTree>
    <p:extLst>
      <p:ext uri="{BB962C8B-B14F-4D97-AF65-F5344CB8AC3E}">
        <p14:creationId xmlns:p14="http://schemas.microsoft.com/office/powerpoint/2010/main" val="67078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F28391-C54E-451F-BF40-3EAD002D410D}"/>
              </a:ext>
            </a:extLst>
          </p:cNvPr>
          <p:cNvSpPr>
            <a:spLocks noGrp="1"/>
          </p:cNvSpPr>
          <p:nvPr>
            <p:ph type="title"/>
          </p:nvPr>
        </p:nvSpPr>
        <p:spPr/>
        <p:txBody>
          <a:bodyPr/>
          <a:lstStyle/>
          <a:p>
            <a:r>
              <a:rPr lang="en-US" dirty="0"/>
              <a:t>Top Drive Rig List</a:t>
            </a:r>
          </a:p>
        </p:txBody>
      </p:sp>
      <p:graphicFrame>
        <p:nvGraphicFramePr>
          <p:cNvPr id="4" name="Content Placeholder 3">
            <a:extLst>
              <a:ext uri="{FF2B5EF4-FFF2-40B4-BE49-F238E27FC236}">
                <a16:creationId xmlns:a16="http://schemas.microsoft.com/office/drawing/2014/main" id="{A41C6435-CA21-4394-8914-B1F431B6A216}"/>
              </a:ext>
            </a:extLst>
          </p:cNvPr>
          <p:cNvGraphicFramePr>
            <a:graphicFrameLocks noGrp="1"/>
          </p:cNvGraphicFramePr>
          <p:nvPr>
            <p:ph idx="1"/>
            <p:extLst>
              <p:ext uri="{D42A27DB-BD31-4B8C-83A1-F6EECF244321}">
                <p14:modId xmlns:p14="http://schemas.microsoft.com/office/powerpoint/2010/main" val="2850610227"/>
              </p:ext>
            </p:extLst>
          </p:nvPr>
        </p:nvGraphicFramePr>
        <p:xfrm>
          <a:off x="213591" y="1057013"/>
          <a:ext cx="11245771" cy="5648584"/>
        </p:xfrm>
        <a:graphic>
          <a:graphicData uri="http://schemas.openxmlformats.org/drawingml/2006/table">
            <a:tbl>
              <a:tblPr firstRow="1" bandRow="1">
                <a:tableStyleId>{5C22544A-7EE6-4342-B048-85BDC9FD1C3A}</a:tableStyleId>
              </a:tblPr>
              <a:tblGrid>
                <a:gridCol w="1096771">
                  <a:extLst>
                    <a:ext uri="{9D8B030D-6E8A-4147-A177-3AD203B41FA5}">
                      <a16:colId xmlns:a16="http://schemas.microsoft.com/office/drawing/2014/main" val="4282914378"/>
                    </a:ext>
                  </a:extLst>
                </a:gridCol>
                <a:gridCol w="1332345">
                  <a:extLst>
                    <a:ext uri="{9D8B030D-6E8A-4147-A177-3AD203B41FA5}">
                      <a16:colId xmlns:a16="http://schemas.microsoft.com/office/drawing/2014/main" val="691764026"/>
                    </a:ext>
                  </a:extLst>
                </a:gridCol>
                <a:gridCol w="1204904">
                  <a:extLst>
                    <a:ext uri="{9D8B030D-6E8A-4147-A177-3AD203B41FA5}">
                      <a16:colId xmlns:a16="http://schemas.microsoft.com/office/drawing/2014/main" val="1616841697"/>
                    </a:ext>
                  </a:extLst>
                </a:gridCol>
                <a:gridCol w="1286004">
                  <a:extLst>
                    <a:ext uri="{9D8B030D-6E8A-4147-A177-3AD203B41FA5}">
                      <a16:colId xmlns:a16="http://schemas.microsoft.com/office/drawing/2014/main" val="3045914427"/>
                    </a:ext>
                  </a:extLst>
                </a:gridCol>
                <a:gridCol w="1286004">
                  <a:extLst>
                    <a:ext uri="{9D8B030D-6E8A-4147-A177-3AD203B41FA5}">
                      <a16:colId xmlns:a16="http://schemas.microsoft.com/office/drawing/2014/main" val="1426517373"/>
                    </a:ext>
                  </a:extLst>
                </a:gridCol>
                <a:gridCol w="1286004">
                  <a:extLst>
                    <a:ext uri="{9D8B030D-6E8A-4147-A177-3AD203B41FA5}">
                      <a16:colId xmlns:a16="http://schemas.microsoft.com/office/drawing/2014/main" val="2608787470"/>
                    </a:ext>
                  </a:extLst>
                </a:gridCol>
                <a:gridCol w="1081324">
                  <a:extLst>
                    <a:ext uri="{9D8B030D-6E8A-4147-A177-3AD203B41FA5}">
                      <a16:colId xmlns:a16="http://schemas.microsoft.com/office/drawing/2014/main" val="3703775759"/>
                    </a:ext>
                  </a:extLst>
                </a:gridCol>
                <a:gridCol w="2672415">
                  <a:extLst>
                    <a:ext uri="{9D8B030D-6E8A-4147-A177-3AD203B41FA5}">
                      <a16:colId xmlns:a16="http://schemas.microsoft.com/office/drawing/2014/main" val="1740392043"/>
                    </a:ext>
                  </a:extLst>
                </a:gridCol>
              </a:tblGrid>
              <a:tr h="574056">
                <a:tc>
                  <a:txBody>
                    <a:bodyPr/>
                    <a:lstStyle/>
                    <a:p>
                      <a:pPr algn="l" fontAlgn="b"/>
                      <a:r>
                        <a:rPr lang="en-US" sz="1100" u="none" strike="noStrike">
                          <a:effectLst/>
                        </a:rPr>
                        <a:t>RigNumber</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Serial_Number</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failure_date</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date_in</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date_out</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Sum of Life, yrs</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Operator</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TopDrive Status</a:t>
                      </a:r>
                      <a:endParaRPr lang="en-US" sz="1100" b="1" i="0" u="none" strike="noStrike">
                        <a:solidFill>
                          <a:srgbClr val="FFFFFF"/>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28939686"/>
                  </a:ext>
                </a:extLst>
              </a:tr>
              <a:tr h="317158">
                <a:tc>
                  <a:txBody>
                    <a:bodyPr/>
                    <a:lstStyle/>
                    <a:p>
                      <a:pPr algn="r" fontAlgn="b"/>
                      <a:r>
                        <a:rPr lang="en-US" sz="1100" u="none" strike="noStrike">
                          <a:effectLst/>
                        </a:rPr>
                        <a:t>261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A000214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11/11/2021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1/18/2019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11/29/2021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2.87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Failed</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766249816"/>
                  </a:ext>
                </a:extLst>
              </a:tr>
              <a:tr h="317158">
                <a:tc>
                  <a:txBody>
                    <a:bodyPr/>
                    <a:lstStyle/>
                    <a:p>
                      <a:pPr algn="r" fontAlgn="b"/>
                      <a:r>
                        <a:rPr lang="en-US" sz="1100" u="none" strike="noStrike">
                          <a:effectLst/>
                        </a:rPr>
                        <a:t>495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A1240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3/12/2023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12/13/2020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3/17/2023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2.26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Failed</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1057787"/>
                  </a:ext>
                </a:extLst>
              </a:tr>
              <a:tr h="317158">
                <a:tc>
                  <a:txBody>
                    <a:bodyPr/>
                    <a:lstStyle/>
                    <a:p>
                      <a:pPr algn="r" fontAlgn="b"/>
                      <a:r>
                        <a:rPr lang="en-US" sz="1100" u="none" strike="noStrike">
                          <a:effectLst/>
                        </a:rPr>
                        <a:t>264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A187401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6/22/2022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2/12/2019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7/22/2022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3.44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Failed</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75573259"/>
                  </a:ext>
                </a:extLst>
              </a:tr>
              <a:tr h="317158">
                <a:tc>
                  <a:txBody>
                    <a:bodyPr/>
                    <a:lstStyle/>
                    <a:p>
                      <a:pPr algn="r" fontAlgn="b"/>
                      <a:r>
                        <a:rPr lang="en-US" sz="1100" u="none" strike="noStrike">
                          <a:effectLst/>
                        </a:rPr>
                        <a:t>282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A51019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7/12/2022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10/23/2020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8/9/2022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1.79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Failed</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494484538"/>
                  </a:ext>
                </a:extLst>
              </a:tr>
              <a:tr h="317158">
                <a:tc>
                  <a:txBody>
                    <a:bodyPr/>
                    <a:lstStyle/>
                    <a:p>
                      <a:pPr algn="r" fontAlgn="b"/>
                      <a:r>
                        <a:rPr lang="en-US" sz="1100" u="none" strike="noStrike">
                          <a:effectLst/>
                        </a:rPr>
                        <a:t>437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A108265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3/31/2022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3/22/2018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4/27/2022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4.10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C</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Failed</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87982589"/>
                  </a:ext>
                </a:extLst>
              </a:tr>
              <a:tr h="317158">
                <a:tc>
                  <a:txBody>
                    <a:bodyPr/>
                    <a:lstStyle/>
                    <a:p>
                      <a:pPr algn="r" fontAlgn="b"/>
                      <a:r>
                        <a:rPr lang="en-US" sz="1100" u="none" strike="noStrike">
                          <a:effectLst/>
                        </a:rPr>
                        <a:t>664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A113771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5/23/2023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10/24/2018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5/19/2023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4.57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D</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Failed</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980348271"/>
                  </a:ext>
                </a:extLst>
              </a:tr>
              <a:tr h="317158">
                <a:tc>
                  <a:txBody>
                    <a:bodyPr/>
                    <a:lstStyle/>
                    <a:p>
                      <a:pPr algn="r" fontAlgn="b"/>
                      <a:r>
                        <a:rPr lang="en-US" sz="1100" u="none" strike="noStrike">
                          <a:effectLst/>
                        </a:rPr>
                        <a:t>398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A115150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1/18/2022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4/13/2016</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1/25/2022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5.79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E</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Failed</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36070622"/>
                  </a:ext>
                </a:extLst>
              </a:tr>
              <a:tr h="317158">
                <a:tc>
                  <a:txBody>
                    <a:bodyPr/>
                    <a:lstStyle/>
                    <a:p>
                      <a:pPr algn="r" fontAlgn="b"/>
                      <a:r>
                        <a:rPr lang="en-US" sz="1100" u="none" strike="noStrike">
                          <a:effectLst/>
                        </a:rPr>
                        <a:t>659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A44880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2/15/2022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12/15/2020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2/15/2022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Failed</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721129335"/>
                  </a:ext>
                </a:extLst>
              </a:tr>
              <a:tr h="317158">
                <a:tc>
                  <a:txBody>
                    <a:bodyPr/>
                    <a:lstStyle/>
                    <a:p>
                      <a:pPr algn="r" fontAlgn="b"/>
                      <a:r>
                        <a:rPr lang="en-US" sz="1100" u="none" strike="noStrike">
                          <a:effectLst/>
                        </a:rPr>
                        <a:t>659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A180380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2/6/2023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4/2/2022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2/7/2023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0.85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Failed</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616153384"/>
                  </a:ext>
                </a:extLst>
              </a:tr>
              <a:tr h="317158">
                <a:tc>
                  <a:txBody>
                    <a:bodyPr/>
                    <a:lstStyle/>
                    <a:p>
                      <a:pPr algn="r" fontAlgn="b"/>
                      <a:r>
                        <a:rPr lang="en-US" sz="1100" u="none" strike="noStrike">
                          <a:effectLst/>
                        </a:rPr>
                        <a:t>329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A209138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9/17/2018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5.03</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G</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Active</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13915046"/>
                  </a:ext>
                </a:extLst>
              </a:tr>
              <a:tr h="317158">
                <a:tc>
                  <a:txBody>
                    <a:bodyPr/>
                    <a:lstStyle/>
                    <a:p>
                      <a:pPr algn="r" fontAlgn="b"/>
                      <a:r>
                        <a:rPr lang="en-US" sz="1100" u="none" strike="noStrike">
                          <a:effectLst/>
                        </a:rPr>
                        <a:t>399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A208648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3/22/2018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5.52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H</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Active</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02944720"/>
                  </a:ext>
                </a:extLst>
              </a:tr>
              <a:tr h="317158">
                <a:tc>
                  <a:txBody>
                    <a:bodyPr/>
                    <a:lstStyle/>
                    <a:p>
                      <a:pPr algn="r" fontAlgn="b"/>
                      <a:r>
                        <a:rPr lang="en-US" sz="1100" u="none" strike="noStrike">
                          <a:effectLst/>
                        </a:rPr>
                        <a:t>269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A500814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2/23/2018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5.59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Active</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38180183"/>
                  </a:ext>
                </a:extLst>
              </a:tr>
              <a:tr h="317158">
                <a:tc>
                  <a:txBody>
                    <a:bodyPr/>
                    <a:lstStyle/>
                    <a:p>
                      <a:pPr algn="r" fontAlgn="b"/>
                      <a:r>
                        <a:rPr lang="en-US" sz="1100" u="none" strike="noStrike">
                          <a:effectLst/>
                        </a:rPr>
                        <a:t>541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A702445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2/14/2018</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5.62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I</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Active</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89953965"/>
                  </a:ext>
                </a:extLst>
              </a:tr>
              <a:tr h="317158">
                <a:tc>
                  <a:txBody>
                    <a:bodyPr/>
                    <a:lstStyle/>
                    <a:p>
                      <a:pPr algn="r" fontAlgn="b"/>
                      <a:r>
                        <a:rPr lang="en-US" sz="1100" u="none" strike="noStrike">
                          <a:effectLst/>
                        </a:rPr>
                        <a:t>281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A55577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12/14/2017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5.79</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Active</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01696738"/>
                  </a:ext>
                </a:extLst>
              </a:tr>
              <a:tr h="317158">
                <a:tc>
                  <a:txBody>
                    <a:bodyPr/>
                    <a:lstStyle/>
                    <a:p>
                      <a:pPr algn="r" fontAlgn="b"/>
                      <a:r>
                        <a:rPr lang="en-US" sz="1100" u="none" strike="noStrike">
                          <a:effectLst/>
                        </a:rPr>
                        <a:t>274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A72154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12/5/2017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5.81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Active</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92666216"/>
                  </a:ext>
                </a:extLst>
              </a:tr>
              <a:tr h="317158">
                <a:tc>
                  <a:txBody>
                    <a:bodyPr/>
                    <a:lstStyle/>
                    <a:p>
                      <a:pPr algn="r" fontAlgn="b"/>
                      <a:r>
                        <a:rPr lang="en-US" sz="1100" u="none" strike="noStrike">
                          <a:effectLst/>
                        </a:rPr>
                        <a:t>551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A110531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10/18/2017</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5.94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J</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dirty="0">
                          <a:effectLst/>
                        </a:rPr>
                        <a:t>Active</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29383523"/>
                  </a:ext>
                </a:extLst>
              </a:tr>
            </a:tbl>
          </a:graphicData>
        </a:graphic>
      </p:graphicFrame>
    </p:spTree>
    <p:extLst>
      <p:ext uri="{BB962C8B-B14F-4D97-AF65-F5344CB8AC3E}">
        <p14:creationId xmlns:p14="http://schemas.microsoft.com/office/powerpoint/2010/main" val="25146049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49EAFF6-0C4B-41BC-96AB-B645A07D46F7}"/>
              </a:ext>
            </a:extLst>
          </p:cNvPr>
          <p:cNvSpPr>
            <a:spLocks noGrp="1"/>
          </p:cNvSpPr>
          <p:nvPr>
            <p:ph type="title"/>
          </p:nvPr>
        </p:nvSpPr>
        <p:spPr/>
        <p:txBody>
          <a:bodyPr/>
          <a:lstStyle/>
          <a:p>
            <a:r>
              <a:rPr lang="en-US" dirty="0"/>
              <a:t>Oil Sample Data </a:t>
            </a:r>
          </a:p>
        </p:txBody>
      </p:sp>
      <p:graphicFrame>
        <p:nvGraphicFramePr>
          <p:cNvPr id="7" name="Content Placeholder 6">
            <a:extLst>
              <a:ext uri="{FF2B5EF4-FFF2-40B4-BE49-F238E27FC236}">
                <a16:creationId xmlns:a16="http://schemas.microsoft.com/office/drawing/2014/main" id="{7EBB5A00-7735-46DE-B90C-0C62513F923E}"/>
              </a:ext>
            </a:extLst>
          </p:cNvPr>
          <p:cNvGraphicFramePr>
            <a:graphicFrameLocks noGrp="1"/>
          </p:cNvGraphicFramePr>
          <p:nvPr>
            <p:ph idx="1"/>
            <p:extLst>
              <p:ext uri="{D42A27DB-BD31-4B8C-83A1-F6EECF244321}">
                <p14:modId xmlns:p14="http://schemas.microsoft.com/office/powerpoint/2010/main" val="3159607585"/>
              </p:ext>
            </p:extLst>
          </p:nvPr>
        </p:nvGraphicFramePr>
        <p:xfrm>
          <a:off x="95585" y="1098150"/>
          <a:ext cx="11380554" cy="1469263"/>
        </p:xfrm>
        <a:graphic>
          <a:graphicData uri="http://schemas.openxmlformats.org/drawingml/2006/table">
            <a:tbl>
              <a:tblPr firstRow="1" bandRow="1">
                <a:tableStyleId>{5C22544A-7EE6-4342-B048-85BDC9FD1C3A}</a:tableStyleId>
              </a:tblPr>
              <a:tblGrid>
                <a:gridCol w="1260012">
                  <a:extLst>
                    <a:ext uri="{9D8B030D-6E8A-4147-A177-3AD203B41FA5}">
                      <a16:colId xmlns:a16="http://schemas.microsoft.com/office/drawing/2014/main" val="3651327901"/>
                    </a:ext>
                  </a:extLst>
                </a:gridCol>
                <a:gridCol w="970675">
                  <a:extLst>
                    <a:ext uri="{9D8B030D-6E8A-4147-A177-3AD203B41FA5}">
                      <a16:colId xmlns:a16="http://schemas.microsoft.com/office/drawing/2014/main" val="3884671727"/>
                    </a:ext>
                  </a:extLst>
                </a:gridCol>
                <a:gridCol w="1194678">
                  <a:extLst>
                    <a:ext uri="{9D8B030D-6E8A-4147-A177-3AD203B41FA5}">
                      <a16:colId xmlns:a16="http://schemas.microsoft.com/office/drawing/2014/main" val="4093791845"/>
                    </a:ext>
                  </a:extLst>
                </a:gridCol>
                <a:gridCol w="1655127">
                  <a:extLst>
                    <a:ext uri="{9D8B030D-6E8A-4147-A177-3AD203B41FA5}">
                      <a16:colId xmlns:a16="http://schemas.microsoft.com/office/drawing/2014/main" val="3973763141"/>
                    </a:ext>
                  </a:extLst>
                </a:gridCol>
                <a:gridCol w="1306679">
                  <a:extLst>
                    <a:ext uri="{9D8B030D-6E8A-4147-A177-3AD203B41FA5}">
                      <a16:colId xmlns:a16="http://schemas.microsoft.com/office/drawing/2014/main" val="3673051657"/>
                    </a:ext>
                  </a:extLst>
                </a:gridCol>
                <a:gridCol w="1073344">
                  <a:extLst>
                    <a:ext uri="{9D8B030D-6E8A-4147-A177-3AD203B41FA5}">
                      <a16:colId xmlns:a16="http://schemas.microsoft.com/office/drawing/2014/main" val="374367350"/>
                    </a:ext>
                  </a:extLst>
                </a:gridCol>
                <a:gridCol w="833786">
                  <a:extLst>
                    <a:ext uri="{9D8B030D-6E8A-4147-A177-3AD203B41FA5}">
                      <a16:colId xmlns:a16="http://schemas.microsoft.com/office/drawing/2014/main" val="4107298448"/>
                    </a:ext>
                  </a:extLst>
                </a:gridCol>
                <a:gridCol w="833786">
                  <a:extLst>
                    <a:ext uri="{9D8B030D-6E8A-4147-A177-3AD203B41FA5}">
                      <a16:colId xmlns:a16="http://schemas.microsoft.com/office/drawing/2014/main" val="3345647145"/>
                    </a:ext>
                  </a:extLst>
                </a:gridCol>
                <a:gridCol w="672007">
                  <a:extLst>
                    <a:ext uri="{9D8B030D-6E8A-4147-A177-3AD203B41FA5}">
                      <a16:colId xmlns:a16="http://schemas.microsoft.com/office/drawing/2014/main" val="992511611"/>
                    </a:ext>
                  </a:extLst>
                </a:gridCol>
                <a:gridCol w="908453">
                  <a:extLst>
                    <a:ext uri="{9D8B030D-6E8A-4147-A177-3AD203B41FA5}">
                      <a16:colId xmlns:a16="http://schemas.microsoft.com/office/drawing/2014/main" val="2058682671"/>
                    </a:ext>
                  </a:extLst>
                </a:gridCol>
                <a:gridCol w="672007">
                  <a:extLst>
                    <a:ext uri="{9D8B030D-6E8A-4147-A177-3AD203B41FA5}">
                      <a16:colId xmlns:a16="http://schemas.microsoft.com/office/drawing/2014/main" val="893530671"/>
                    </a:ext>
                  </a:extLst>
                </a:gridCol>
              </a:tblGrid>
              <a:tr h="212786">
                <a:tc>
                  <a:txBody>
                    <a:bodyPr/>
                    <a:lstStyle/>
                    <a:p>
                      <a:pPr algn="l" fontAlgn="b"/>
                      <a:r>
                        <a:rPr lang="en-US" sz="1000" u="none" strike="noStrike">
                          <a:effectLst/>
                        </a:rPr>
                        <a:t>component_name</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secondary_id</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component_type</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componentmanfuacturer</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component_model</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Serial_Number</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wildcard_2</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wildcard_3</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barcode</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lab_number</a:t>
                      </a:r>
                      <a:endParaRPr lang="en-US" sz="1000" b="1" i="0" u="none" strike="noStrike">
                        <a:solidFill>
                          <a:srgbClr val="FFFFFF"/>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severity</a:t>
                      </a:r>
                      <a:endParaRPr lang="en-US" sz="1000" b="1" i="0" u="none" strike="noStrike">
                        <a:solidFill>
                          <a:srgbClr val="FFFFFF"/>
                        </a:solidFill>
                        <a:effectLst/>
                        <a:latin typeface="Calibri" panose="020F0502020204030204" pitchFamily="34" charset="0"/>
                      </a:endParaRPr>
                    </a:p>
                  </a:txBody>
                  <a:tcPr marL="9037" marR="9037" marT="9037" marB="0" anchor="b"/>
                </a:tc>
                <a:extLst>
                  <a:ext uri="{0D108BD9-81ED-4DB2-BD59-A6C34878D82A}">
                    <a16:rowId xmlns:a16="http://schemas.microsoft.com/office/drawing/2014/main" val="1881323480"/>
                  </a:ext>
                </a:extLst>
              </a:tr>
              <a:tr h="385142">
                <a:tc>
                  <a:txBody>
                    <a:bodyPr/>
                    <a:lstStyle/>
                    <a:p>
                      <a:pPr algn="l" fontAlgn="b"/>
                      <a:r>
                        <a:rPr lang="en-US" sz="1000" u="none" strike="noStrike">
                          <a:effectLst/>
                        </a:rPr>
                        <a:t>2200771 GB</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TDS11SD01R601</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TOP DRIVE GEARBOX</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VARCO</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TDS 11SA</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A128060</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ODE</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22067S93260</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H-191728</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r" fontAlgn="b"/>
                      <a:r>
                        <a:rPr lang="en-US" sz="1000" u="none" strike="noStrike">
                          <a:effectLst/>
                        </a:rPr>
                        <a:t>4</a:t>
                      </a:r>
                      <a:endParaRPr lang="en-US" sz="1000" b="0" i="0" u="none" strike="noStrike">
                        <a:solidFill>
                          <a:srgbClr val="000000"/>
                        </a:solidFill>
                        <a:effectLst/>
                        <a:latin typeface="Calibri" panose="020F0502020204030204" pitchFamily="34" charset="0"/>
                      </a:endParaRPr>
                    </a:p>
                  </a:txBody>
                  <a:tcPr marL="9037" marR="9037" marT="9037" marB="0" anchor="b"/>
                </a:tc>
                <a:extLst>
                  <a:ext uri="{0D108BD9-81ED-4DB2-BD59-A6C34878D82A}">
                    <a16:rowId xmlns:a16="http://schemas.microsoft.com/office/drawing/2014/main" val="2922054331"/>
                  </a:ext>
                </a:extLst>
              </a:tr>
              <a:tr h="385142">
                <a:tc>
                  <a:txBody>
                    <a:bodyPr/>
                    <a:lstStyle/>
                    <a:p>
                      <a:pPr algn="l" fontAlgn="b"/>
                      <a:r>
                        <a:rPr lang="en-US" sz="1000" u="none" strike="noStrike">
                          <a:effectLst/>
                        </a:rPr>
                        <a:t>2200771 HYD</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TDS11SD01R601</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TOP DRIVE HYDRAULIC</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VARCO</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dirty="0">
                          <a:effectLst/>
                        </a:rPr>
                        <a:t>TDS-11HP 500T</a:t>
                      </a:r>
                      <a:endParaRPr lang="en-US" sz="1000" b="0" i="0" u="none" strike="noStrike" dirty="0">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A128060</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ODE</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22067S93261</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H-191985</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9037" marR="9037" marT="9037" marB="0" anchor="b"/>
                </a:tc>
                <a:extLst>
                  <a:ext uri="{0D108BD9-81ED-4DB2-BD59-A6C34878D82A}">
                    <a16:rowId xmlns:a16="http://schemas.microsoft.com/office/drawing/2014/main" val="3315433157"/>
                  </a:ext>
                </a:extLst>
              </a:tr>
              <a:tr h="385142">
                <a:tc>
                  <a:txBody>
                    <a:bodyPr/>
                    <a:lstStyle/>
                    <a:p>
                      <a:pPr algn="l" fontAlgn="b"/>
                      <a:r>
                        <a:rPr lang="en-US" sz="1000" u="none" strike="noStrike">
                          <a:effectLst/>
                        </a:rPr>
                        <a:t>2200771 GB</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dirty="0">
                          <a:effectLst/>
                        </a:rPr>
                        <a:t>TDS11SD01R601</a:t>
                      </a:r>
                      <a:endParaRPr lang="en-US" sz="1000" b="0" i="0" u="none" strike="noStrike" dirty="0">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TOP DRIVE GEARBOX</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VARCO</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TDS 11SA</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A128060</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ODE</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22095C53641</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l" fontAlgn="b"/>
                      <a:r>
                        <a:rPr lang="en-US" sz="1000" u="none" strike="noStrike">
                          <a:effectLst/>
                        </a:rPr>
                        <a:t>H-169911</a:t>
                      </a:r>
                      <a:endParaRPr lang="en-US" sz="1000" b="0" i="0" u="none" strike="noStrike">
                        <a:solidFill>
                          <a:srgbClr val="000000"/>
                        </a:solidFill>
                        <a:effectLst/>
                        <a:latin typeface="Calibri" panose="020F0502020204030204" pitchFamily="34" charset="0"/>
                      </a:endParaRPr>
                    </a:p>
                  </a:txBody>
                  <a:tcPr marL="9037" marR="9037" marT="9037" marB="0" anchor="b"/>
                </a:tc>
                <a:tc>
                  <a:txBody>
                    <a:bodyPr/>
                    <a:lstStyle/>
                    <a:p>
                      <a:pPr algn="r" fontAlgn="b"/>
                      <a:r>
                        <a:rPr lang="en-US" sz="1000" u="none" strike="noStrike" dirty="0">
                          <a:effectLst/>
                        </a:rPr>
                        <a:t>4</a:t>
                      </a:r>
                      <a:endParaRPr lang="en-US" sz="1000" b="0" i="0" u="none" strike="noStrike" dirty="0">
                        <a:solidFill>
                          <a:srgbClr val="000000"/>
                        </a:solidFill>
                        <a:effectLst/>
                        <a:latin typeface="Calibri" panose="020F0502020204030204" pitchFamily="34" charset="0"/>
                      </a:endParaRPr>
                    </a:p>
                  </a:txBody>
                  <a:tcPr marL="9037" marR="9037" marT="9037" marB="0" anchor="b"/>
                </a:tc>
                <a:extLst>
                  <a:ext uri="{0D108BD9-81ED-4DB2-BD59-A6C34878D82A}">
                    <a16:rowId xmlns:a16="http://schemas.microsoft.com/office/drawing/2014/main" val="3247493382"/>
                  </a:ext>
                </a:extLst>
              </a:tr>
            </a:tbl>
          </a:graphicData>
        </a:graphic>
      </p:graphicFrame>
      <p:graphicFrame>
        <p:nvGraphicFramePr>
          <p:cNvPr id="8" name="Object 7">
            <a:extLst>
              <a:ext uri="{FF2B5EF4-FFF2-40B4-BE49-F238E27FC236}">
                <a16:creationId xmlns:a16="http://schemas.microsoft.com/office/drawing/2014/main" id="{3F0609D7-76D9-4AC1-80AE-69348864C539}"/>
              </a:ext>
            </a:extLst>
          </p:cNvPr>
          <p:cNvGraphicFramePr>
            <a:graphicFrameLocks noChangeAspect="1"/>
          </p:cNvGraphicFramePr>
          <p:nvPr>
            <p:extLst>
              <p:ext uri="{D42A27DB-BD31-4B8C-83A1-F6EECF244321}">
                <p14:modId xmlns:p14="http://schemas.microsoft.com/office/powerpoint/2010/main" val="3857602869"/>
              </p:ext>
            </p:extLst>
          </p:nvPr>
        </p:nvGraphicFramePr>
        <p:xfrm>
          <a:off x="236289" y="2909133"/>
          <a:ext cx="914400" cy="771525"/>
        </p:xfrm>
        <a:graphic>
          <a:graphicData uri="http://schemas.openxmlformats.org/presentationml/2006/ole">
            <mc:AlternateContent xmlns:mc="http://schemas.openxmlformats.org/markup-compatibility/2006">
              <mc:Choice xmlns:v="urn:schemas-microsoft-com:vml" Requires="v">
                <p:oleObj name="Worksheet" showAsIcon="1" r:id="rId2" imgW="914400" imgH="771480" progId="Excel.Sheet.12">
                  <p:embed/>
                </p:oleObj>
              </mc:Choice>
              <mc:Fallback>
                <p:oleObj name="Worksheet" showAsIcon="1" r:id="rId2" imgW="914400" imgH="771480" progId="Excel.Sheet.12">
                  <p:embed/>
                  <p:pic>
                    <p:nvPicPr>
                      <p:cNvPr id="8" name="Object 7">
                        <a:extLst>
                          <a:ext uri="{FF2B5EF4-FFF2-40B4-BE49-F238E27FC236}">
                            <a16:creationId xmlns:a16="http://schemas.microsoft.com/office/drawing/2014/main" id="{3F0609D7-76D9-4AC1-80AE-69348864C539}"/>
                          </a:ext>
                        </a:extLst>
                      </p:cNvPr>
                      <p:cNvPicPr/>
                      <p:nvPr/>
                    </p:nvPicPr>
                    <p:blipFill>
                      <a:blip r:embed="rId3"/>
                      <a:stretch>
                        <a:fillRect/>
                      </a:stretch>
                    </p:blipFill>
                    <p:spPr>
                      <a:xfrm>
                        <a:off x="236289" y="2909133"/>
                        <a:ext cx="914400" cy="771525"/>
                      </a:xfrm>
                      <a:prstGeom prst="rect">
                        <a:avLst/>
                      </a:prstGeom>
                    </p:spPr>
                  </p:pic>
                </p:oleObj>
              </mc:Fallback>
            </mc:AlternateContent>
          </a:graphicData>
        </a:graphic>
      </p:graphicFrame>
      <p:sp>
        <p:nvSpPr>
          <p:cNvPr id="6" name="Content Placeholder 2">
            <a:extLst>
              <a:ext uri="{FF2B5EF4-FFF2-40B4-BE49-F238E27FC236}">
                <a16:creationId xmlns:a16="http://schemas.microsoft.com/office/drawing/2014/main" id="{CD3B01C0-4F5A-43CA-AF59-A7A4A7E73BF4}"/>
              </a:ext>
            </a:extLst>
          </p:cNvPr>
          <p:cNvSpPr txBox="1">
            <a:spLocks/>
          </p:cNvSpPr>
          <p:nvPr/>
        </p:nvSpPr>
        <p:spPr>
          <a:xfrm>
            <a:off x="1150688" y="2801923"/>
            <a:ext cx="10393611" cy="340837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Tx/>
              <a:buNone/>
              <a:defRPr sz="2800" kern="1200">
                <a:solidFill>
                  <a:schemeClr val="accent1"/>
                </a:solidFill>
                <a:latin typeface="+mj-lt"/>
                <a:ea typeface="+mn-ea"/>
                <a:cs typeface="+mn-cs"/>
              </a:defRPr>
            </a:lvl1pPr>
            <a:lvl2pPr marL="34925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03505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126365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r>
              <a:rPr lang="en-US" sz="1800"/>
              <a:t>File contains data from testing from TD Gearbox and TD Hydraulic. These are 2 different test.</a:t>
            </a:r>
          </a:p>
          <a:p>
            <a:pPr marL="342900" indent="-342900">
              <a:buFont typeface="Arial" panose="020B0604020202020204" pitchFamily="34" charset="0"/>
              <a:buChar char="•"/>
            </a:pPr>
            <a:r>
              <a:rPr lang="en-US" sz="1800"/>
              <a:t>Severity columns in the data indicate measure of overall severity of the test</a:t>
            </a:r>
          </a:p>
          <a:p>
            <a:pPr marL="342900" indent="-342900">
              <a:buFont typeface="Arial" panose="020B0604020202020204" pitchFamily="34" charset="0"/>
              <a:buChar char="•"/>
            </a:pPr>
            <a:r>
              <a:rPr lang="en-US" sz="1800"/>
              <a:t>Attributes identifying the elements found in the test also can be utilized to check if any attribute can explain the cause of TD failure. Especially looking at the contamination level from different elements and if there is any relationship between the contamination levels and TD Failure. </a:t>
            </a:r>
          </a:p>
          <a:p>
            <a:endParaRPr lang="en-US" sz="1800" dirty="0"/>
          </a:p>
        </p:txBody>
      </p:sp>
    </p:spTree>
    <p:extLst>
      <p:ext uri="{BB962C8B-B14F-4D97-AF65-F5344CB8AC3E}">
        <p14:creationId xmlns:p14="http://schemas.microsoft.com/office/powerpoint/2010/main" val="18635527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49EAFF6-0C4B-41BC-96AB-B645A07D46F7}"/>
              </a:ext>
            </a:extLst>
          </p:cNvPr>
          <p:cNvSpPr>
            <a:spLocks noGrp="1"/>
          </p:cNvSpPr>
          <p:nvPr>
            <p:ph type="title"/>
          </p:nvPr>
        </p:nvSpPr>
        <p:spPr/>
        <p:txBody>
          <a:bodyPr/>
          <a:lstStyle/>
          <a:p>
            <a:r>
              <a:rPr lang="en-US" dirty="0"/>
              <a:t>100ft Data</a:t>
            </a:r>
          </a:p>
        </p:txBody>
      </p:sp>
      <p:sp>
        <p:nvSpPr>
          <p:cNvPr id="3" name="Content Placeholder 2">
            <a:extLst>
              <a:ext uri="{FF2B5EF4-FFF2-40B4-BE49-F238E27FC236}">
                <a16:creationId xmlns:a16="http://schemas.microsoft.com/office/drawing/2014/main" id="{A9FB331F-CD69-4C38-BE21-F35E39D2BAB1}"/>
              </a:ext>
            </a:extLst>
          </p:cNvPr>
          <p:cNvSpPr>
            <a:spLocks noGrp="1"/>
          </p:cNvSpPr>
          <p:nvPr>
            <p:ph idx="1"/>
          </p:nvPr>
        </p:nvSpPr>
        <p:spPr>
          <a:xfrm>
            <a:off x="1150688" y="2801923"/>
            <a:ext cx="10393611" cy="3408376"/>
          </a:xfrm>
        </p:spPr>
        <p:txBody>
          <a:bodyPr/>
          <a:lstStyle/>
          <a:p>
            <a:pPr marL="285750" indent="-285750">
              <a:buFont typeface="Arial" panose="020B0604020202020204" pitchFamily="34" charset="0"/>
              <a:buChar char="•"/>
            </a:pPr>
            <a:r>
              <a:rPr lang="en-US" sz="1800" dirty="0"/>
              <a:t>Data measures the Torque, ROP, WOB, RPM for every 100 ft of the hole drilled.</a:t>
            </a:r>
          </a:p>
          <a:p>
            <a:pPr marL="285750" indent="-285750">
              <a:buFont typeface="Arial" panose="020B0604020202020204" pitchFamily="34" charset="0"/>
              <a:buChar char="•"/>
            </a:pPr>
            <a:r>
              <a:rPr lang="en-US" sz="1800" dirty="0"/>
              <a:t>If the above attributes are not defining anything reasonable, we can look into more if needed.</a:t>
            </a:r>
          </a:p>
          <a:p>
            <a:pPr marL="285750" indent="-285750">
              <a:buFont typeface="Arial" panose="020B0604020202020204" pitchFamily="34" charset="0"/>
              <a:buChar char="•"/>
            </a:pPr>
            <a:endParaRPr lang="en-US" sz="1800" dirty="0"/>
          </a:p>
          <a:p>
            <a:r>
              <a:rPr lang="en-US" sz="1200" dirty="0"/>
              <a:t>Acronyms:</a:t>
            </a:r>
          </a:p>
          <a:p>
            <a:r>
              <a:rPr lang="en-US" sz="1000" dirty="0"/>
              <a:t>ROP – Rate of penetration</a:t>
            </a:r>
          </a:p>
          <a:p>
            <a:r>
              <a:rPr lang="en-US" sz="1000" dirty="0"/>
              <a:t>WOB – Weight on Bit</a:t>
            </a:r>
          </a:p>
          <a:p>
            <a:r>
              <a:rPr lang="en-US" sz="1000" dirty="0"/>
              <a:t>RPM – Revolution per minute</a:t>
            </a:r>
          </a:p>
          <a:p>
            <a:endParaRPr lang="en-US" sz="1200" dirty="0"/>
          </a:p>
        </p:txBody>
      </p:sp>
      <p:graphicFrame>
        <p:nvGraphicFramePr>
          <p:cNvPr id="4" name="Table 3">
            <a:extLst>
              <a:ext uri="{FF2B5EF4-FFF2-40B4-BE49-F238E27FC236}">
                <a16:creationId xmlns:a16="http://schemas.microsoft.com/office/drawing/2014/main" id="{E23428B2-96E5-4C53-BC77-6715DBC6253B}"/>
              </a:ext>
            </a:extLst>
          </p:cNvPr>
          <p:cNvGraphicFramePr>
            <a:graphicFrameLocks noGrp="1"/>
          </p:cNvGraphicFramePr>
          <p:nvPr>
            <p:extLst>
              <p:ext uri="{D42A27DB-BD31-4B8C-83A1-F6EECF244321}">
                <p14:modId xmlns:p14="http://schemas.microsoft.com/office/powerpoint/2010/main" val="3978539405"/>
              </p:ext>
            </p:extLst>
          </p:nvPr>
        </p:nvGraphicFramePr>
        <p:xfrm>
          <a:off x="204657" y="1026443"/>
          <a:ext cx="11012487" cy="1505466"/>
        </p:xfrm>
        <a:graphic>
          <a:graphicData uri="http://schemas.openxmlformats.org/drawingml/2006/table">
            <a:tbl>
              <a:tblPr firstRow="1" bandRow="1">
                <a:tableStyleId>{5C22544A-7EE6-4342-B048-85BDC9FD1C3A}</a:tableStyleId>
              </a:tblPr>
              <a:tblGrid>
                <a:gridCol w="659713">
                  <a:extLst>
                    <a:ext uri="{9D8B030D-6E8A-4147-A177-3AD203B41FA5}">
                      <a16:colId xmlns:a16="http://schemas.microsoft.com/office/drawing/2014/main" val="718746395"/>
                    </a:ext>
                  </a:extLst>
                </a:gridCol>
                <a:gridCol w="1262878">
                  <a:extLst>
                    <a:ext uri="{9D8B030D-6E8A-4147-A177-3AD203B41FA5}">
                      <a16:colId xmlns:a16="http://schemas.microsoft.com/office/drawing/2014/main" val="3285497777"/>
                    </a:ext>
                  </a:extLst>
                </a:gridCol>
                <a:gridCol w="989568">
                  <a:extLst>
                    <a:ext uri="{9D8B030D-6E8A-4147-A177-3AD203B41FA5}">
                      <a16:colId xmlns:a16="http://schemas.microsoft.com/office/drawing/2014/main" val="490547319"/>
                    </a:ext>
                  </a:extLst>
                </a:gridCol>
                <a:gridCol w="784587">
                  <a:extLst>
                    <a:ext uri="{9D8B030D-6E8A-4147-A177-3AD203B41FA5}">
                      <a16:colId xmlns:a16="http://schemas.microsoft.com/office/drawing/2014/main" val="1518145480"/>
                    </a:ext>
                  </a:extLst>
                </a:gridCol>
                <a:gridCol w="640863">
                  <a:extLst>
                    <a:ext uri="{9D8B030D-6E8A-4147-A177-3AD203B41FA5}">
                      <a16:colId xmlns:a16="http://schemas.microsoft.com/office/drawing/2014/main" val="1931438216"/>
                    </a:ext>
                  </a:extLst>
                </a:gridCol>
                <a:gridCol w="593742">
                  <a:extLst>
                    <a:ext uri="{9D8B030D-6E8A-4147-A177-3AD203B41FA5}">
                      <a16:colId xmlns:a16="http://schemas.microsoft.com/office/drawing/2014/main" val="900128029"/>
                    </a:ext>
                  </a:extLst>
                </a:gridCol>
                <a:gridCol w="1055540">
                  <a:extLst>
                    <a:ext uri="{9D8B030D-6E8A-4147-A177-3AD203B41FA5}">
                      <a16:colId xmlns:a16="http://schemas.microsoft.com/office/drawing/2014/main" val="2561266528"/>
                    </a:ext>
                  </a:extLst>
                </a:gridCol>
                <a:gridCol w="1234605">
                  <a:extLst>
                    <a:ext uri="{9D8B030D-6E8A-4147-A177-3AD203B41FA5}">
                      <a16:colId xmlns:a16="http://schemas.microsoft.com/office/drawing/2014/main" val="2850350092"/>
                    </a:ext>
                  </a:extLst>
                </a:gridCol>
                <a:gridCol w="1027267">
                  <a:extLst>
                    <a:ext uri="{9D8B030D-6E8A-4147-A177-3AD203B41FA5}">
                      <a16:colId xmlns:a16="http://schemas.microsoft.com/office/drawing/2014/main" val="1299399062"/>
                    </a:ext>
                  </a:extLst>
                </a:gridCol>
                <a:gridCol w="998993">
                  <a:extLst>
                    <a:ext uri="{9D8B030D-6E8A-4147-A177-3AD203B41FA5}">
                      <a16:colId xmlns:a16="http://schemas.microsoft.com/office/drawing/2014/main" val="632249395"/>
                    </a:ext>
                  </a:extLst>
                </a:gridCol>
                <a:gridCol w="1010774">
                  <a:extLst>
                    <a:ext uri="{9D8B030D-6E8A-4147-A177-3AD203B41FA5}">
                      <a16:colId xmlns:a16="http://schemas.microsoft.com/office/drawing/2014/main" val="2674740484"/>
                    </a:ext>
                  </a:extLst>
                </a:gridCol>
                <a:gridCol w="753957">
                  <a:extLst>
                    <a:ext uri="{9D8B030D-6E8A-4147-A177-3AD203B41FA5}">
                      <a16:colId xmlns:a16="http://schemas.microsoft.com/office/drawing/2014/main" val="1099886751"/>
                    </a:ext>
                  </a:extLst>
                </a:gridCol>
              </a:tblGrid>
              <a:tr h="141427">
                <a:tc>
                  <a:txBody>
                    <a:bodyPr/>
                    <a:lstStyle/>
                    <a:p>
                      <a:pPr algn="l" fontAlgn="b"/>
                      <a:r>
                        <a:rPr lang="en-US" sz="800" u="none" strike="noStrike">
                          <a:effectLst/>
                        </a:rPr>
                        <a:t>RigNumber</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TopDrive_Serial_Number</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dirty="0">
                          <a:effectLst/>
                        </a:rPr>
                        <a:t>Latest Failure Date</a:t>
                      </a:r>
                      <a:endParaRPr lang="en-US" sz="800" b="1" i="0" u="none" strike="noStrike" dirty="0">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StartTime</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StartDepth</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EndDepth</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Max Torque, k ft-lbs</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Average Torque, k ft-lbs</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Average DeltaP, psi</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Average ROP, ft/hr</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Average WOB, klbs</a:t>
                      </a:r>
                      <a:endParaRPr lang="en-US" sz="800" b="1" i="0" u="none" strike="noStrike">
                        <a:solidFill>
                          <a:srgbClr val="FFFFFF"/>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Average RPM</a:t>
                      </a:r>
                      <a:endParaRPr lang="en-US" sz="800" b="1" i="0" u="none" strike="noStrike">
                        <a:solidFill>
                          <a:srgbClr val="FFFFFF"/>
                        </a:solidFill>
                        <a:effectLst/>
                        <a:latin typeface="Calibri" panose="020F0502020204030204" pitchFamily="34" charset="0"/>
                      </a:endParaRPr>
                    </a:p>
                  </a:txBody>
                  <a:tcPr marL="7071" marR="7071" marT="7071" marB="0" anchor="b"/>
                </a:tc>
                <a:extLst>
                  <a:ext uri="{0D108BD9-81ED-4DB2-BD59-A6C34878D82A}">
                    <a16:rowId xmlns:a16="http://schemas.microsoft.com/office/drawing/2014/main" val="2407682843"/>
                  </a:ext>
                </a:extLst>
              </a:tr>
              <a:tr h="141427">
                <a:tc>
                  <a:txBody>
                    <a:bodyPr/>
                    <a:lstStyle/>
                    <a:p>
                      <a:pPr algn="r" fontAlgn="b"/>
                      <a:r>
                        <a:rPr lang="en-US" sz="800" u="none" strike="noStrike">
                          <a:effectLst/>
                        </a:rPr>
                        <a:t>261</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A000214</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11/11/2021 0:00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8/11/2021 1:32</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1200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1300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10.95906067</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4.51</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333</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405</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19.46</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28</a:t>
                      </a:r>
                      <a:endParaRPr lang="en-US" sz="800" b="0" i="0" u="none" strike="noStrike">
                        <a:solidFill>
                          <a:srgbClr val="000000"/>
                        </a:solidFill>
                        <a:effectLst/>
                        <a:latin typeface="Calibri" panose="020F0502020204030204" pitchFamily="34" charset="0"/>
                      </a:endParaRPr>
                    </a:p>
                  </a:txBody>
                  <a:tcPr marL="7071" marR="7071" marT="7071" marB="0" anchor="b"/>
                </a:tc>
                <a:extLst>
                  <a:ext uri="{0D108BD9-81ED-4DB2-BD59-A6C34878D82A}">
                    <a16:rowId xmlns:a16="http://schemas.microsoft.com/office/drawing/2014/main" val="1489706292"/>
                  </a:ext>
                </a:extLst>
              </a:tr>
              <a:tr h="141427">
                <a:tc>
                  <a:txBody>
                    <a:bodyPr/>
                    <a:lstStyle/>
                    <a:p>
                      <a:pPr algn="r" fontAlgn="b"/>
                      <a:r>
                        <a:rPr lang="en-US" sz="800" u="none" strike="noStrike">
                          <a:effectLst/>
                        </a:rPr>
                        <a:t>261</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A000214</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11/11/2021 0:00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8/11/2021 1:58</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1300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1400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15.13932037</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5.18</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345</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468</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21.01</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33</a:t>
                      </a:r>
                      <a:endParaRPr lang="en-US" sz="800" b="0" i="0" u="none" strike="noStrike">
                        <a:solidFill>
                          <a:srgbClr val="000000"/>
                        </a:solidFill>
                        <a:effectLst/>
                        <a:latin typeface="Calibri" panose="020F0502020204030204" pitchFamily="34" charset="0"/>
                      </a:endParaRPr>
                    </a:p>
                  </a:txBody>
                  <a:tcPr marL="7071" marR="7071" marT="7071" marB="0" anchor="b"/>
                </a:tc>
                <a:extLst>
                  <a:ext uri="{0D108BD9-81ED-4DB2-BD59-A6C34878D82A}">
                    <a16:rowId xmlns:a16="http://schemas.microsoft.com/office/drawing/2014/main" val="3385661171"/>
                  </a:ext>
                </a:extLst>
              </a:tr>
              <a:tr h="141427">
                <a:tc>
                  <a:txBody>
                    <a:bodyPr/>
                    <a:lstStyle/>
                    <a:p>
                      <a:pPr algn="r" fontAlgn="b"/>
                      <a:r>
                        <a:rPr lang="en-US" sz="800" u="none" strike="noStrike">
                          <a:effectLst/>
                        </a:rPr>
                        <a:t>261</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A000214</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11/11/2021 0:00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8/11/2021 2:17</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1400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1500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13.33164024</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5.29</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433</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396</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22.18</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31</a:t>
                      </a:r>
                      <a:endParaRPr lang="en-US" sz="800" b="0" i="0" u="none" strike="noStrike">
                        <a:solidFill>
                          <a:srgbClr val="000000"/>
                        </a:solidFill>
                        <a:effectLst/>
                        <a:latin typeface="Calibri" panose="020F0502020204030204" pitchFamily="34" charset="0"/>
                      </a:endParaRPr>
                    </a:p>
                  </a:txBody>
                  <a:tcPr marL="7071" marR="7071" marT="7071" marB="0" anchor="b"/>
                </a:tc>
                <a:extLst>
                  <a:ext uri="{0D108BD9-81ED-4DB2-BD59-A6C34878D82A}">
                    <a16:rowId xmlns:a16="http://schemas.microsoft.com/office/drawing/2014/main" val="3643345157"/>
                  </a:ext>
                </a:extLst>
              </a:tr>
              <a:tr h="141427">
                <a:tc>
                  <a:txBody>
                    <a:bodyPr/>
                    <a:lstStyle/>
                    <a:p>
                      <a:pPr algn="r" fontAlgn="b"/>
                      <a:r>
                        <a:rPr lang="en-US" sz="800" u="none" strike="noStrike">
                          <a:effectLst/>
                        </a:rPr>
                        <a:t>261</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A000214</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11/11/2021 0:00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8/11/2021 2:38</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1500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1600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13.89654064</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4.98</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451</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426</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20.42</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27</a:t>
                      </a:r>
                      <a:endParaRPr lang="en-US" sz="800" b="0" i="0" u="none" strike="noStrike">
                        <a:solidFill>
                          <a:srgbClr val="000000"/>
                        </a:solidFill>
                        <a:effectLst/>
                        <a:latin typeface="Calibri" panose="020F0502020204030204" pitchFamily="34" charset="0"/>
                      </a:endParaRPr>
                    </a:p>
                  </a:txBody>
                  <a:tcPr marL="7071" marR="7071" marT="7071" marB="0" anchor="b"/>
                </a:tc>
                <a:extLst>
                  <a:ext uri="{0D108BD9-81ED-4DB2-BD59-A6C34878D82A}">
                    <a16:rowId xmlns:a16="http://schemas.microsoft.com/office/drawing/2014/main" val="669571668"/>
                  </a:ext>
                </a:extLst>
              </a:tr>
              <a:tr h="141427">
                <a:tc>
                  <a:txBody>
                    <a:bodyPr/>
                    <a:lstStyle/>
                    <a:p>
                      <a:pPr algn="r" fontAlgn="b"/>
                      <a:r>
                        <a:rPr lang="en-US" sz="800" u="none" strike="noStrike">
                          <a:effectLst/>
                        </a:rPr>
                        <a:t>261</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l" fontAlgn="b"/>
                      <a:r>
                        <a:rPr lang="en-US" sz="800" u="none" strike="noStrike">
                          <a:effectLst/>
                        </a:rPr>
                        <a:t>A000214</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11/11/2021 0:00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8/11/2021 3:01</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1600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1700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14.57441998</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9.57</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770</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627</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a:effectLst/>
                        </a:rPr>
                        <a:t>39.14</a:t>
                      </a:r>
                      <a:endParaRPr lang="en-US" sz="800" b="0" i="0" u="none" strike="noStrike">
                        <a:solidFill>
                          <a:srgbClr val="000000"/>
                        </a:solidFill>
                        <a:effectLst/>
                        <a:latin typeface="Calibri" panose="020F0502020204030204" pitchFamily="34" charset="0"/>
                      </a:endParaRPr>
                    </a:p>
                  </a:txBody>
                  <a:tcPr marL="7071" marR="7071" marT="7071" marB="0" anchor="b"/>
                </a:tc>
                <a:tc>
                  <a:txBody>
                    <a:bodyPr/>
                    <a:lstStyle/>
                    <a:p>
                      <a:pPr algn="r" fontAlgn="b"/>
                      <a:r>
                        <a:rPr lang="en-US" sz="800" u="none" strike="noStrike" dirty="0">
                          <a:effectLst/>
                        </a:rPr>
                        <a:t>55</a:t>
                      </a:r>
                      <a:endParaRPr lang="en-US" sz="800" b="0" i="0" u="none" strike="noStrike" dirty="0">
                        <a:solidFill>
                          <a:srgbClr val="000000"/>
                        </a:solidFill>
                        <a:effectLst/>
                        <a:latin typeface="Calibri" panose="020F0502020204030204" pitchFamily="34" charset="0"/>
                      </a:endParaRPr>
                    </a:p>
                  </a:txBody>
                  <a:tcPr marL="7071" marR="7071" marT="7071" marB="0" anchor="b"/>
                </a:tc>
                <a:extLst>
                  <a:ext uri="{0D108BD9-81ED-4DB2-BD59-A6C34878D82A}">
                    <a16:rowId xmlns:a16="http://schemas.microsoft.com/office/drawing/2014/main" val="3700648331"/>
                  </a:ext>
                </a:extLst>
              </a:tr>
            </a:tbl>
          </a:graphicData>
        </a:graphic>
      </p:graphicFrame>
      <p:graphicFrame>
        <p:nvGraphicFramePr>
          <p:cNvPr id="6" name="Object 5">
            <a:extLst>
              <a:ext uri="{FF2B5EF4-FFF2-40B4-BE49-F238E27FC236}">
                <a16:creationId xmlns:a16="http://schemas.microsoft.com/office/drawing/2014/main" id="{108B4C87-924F-4612-AA6C-827CF3BA1108}"/>
              </a:ext>
            </a:extLst>
          </p:cNvPr>
          <p:cNvGraphicFramePr>
            <a:graphicFrameLocks noChangeAspect="1"/>
          </p:cNvGraphicFramePr>
          <p:nvPr>
            <p:extLst>
              <p:ext uri="{D42A27DB-BD31-4B8C-83A1-F6EECF244321}">
                <p14:modId xmlns:p14="http://schemas.microsoft.com/office/powerpoint/2010/main" val="2363500191"/>
              </p:ext>
            </p:extLst>
          </p:nvPr>
        </p:nvGraphicFramePr>
        <p:xfrm>
          <a:off x="74022" y="2801922"/>
          <a:ext cx="914400" cy="771525"/>
        </p:xfrm>
        <a:graphic>
          <a:graphicData uri="http://schemas.openxmlformats.org/presentationml/2006/ole">
            <mc:AlternateContent xmlns:mc="http://schemas.openxmlformats.org/markup-compatibility/2006">
              <mc:Choice xmlns:v="urn:schemas-microsoft-com:vml" Requires="v">
                <p:oleObj name="Worksheet" showAsIcon="1" r:id="rId2" imgW="914400" imgH="771480" progId="Excel.Sheet.12">
                  <p:embed/>
                </p:oleObj>
              </mc:Choice>
              <mc:Fallback>
                <p:oleObj name="Worksheet" showAsIcon="1" r:id="rId2" imgW="914400" imgH="771480" progId="Excel.Sheet.12">
                  <p:embed/>
                  <p:pic>
                    <p:nvPicPr>
                      <p:cNvPr id="6" name="Object 5">
                        <a:extLst>
                          <a:ext uri="{FF2B5EF4-FFF2-40B4-BE49-F238E27FC236}">
                            <a16:creationId xmlns:a16="http://schemas.microsoft.com/office/drawing/2014/main" id="{108B4C87-924F-4612-AA6C-827CF3BA1108}"/>
                          </a:ext>
                        </a:extLst>
                      </p:cNvPr>
                      <p:cNvPicPr/>
                      <p:nvPr/>
                    </p:nvPicPr>
                    <p:blipFill>
                      <a:blip r:embed="rId3"/>
                      <a:stretch>
                        <a:fillRect/>
                      </a:stretch>
                    </p:blipFill>
                    <p:spPr>
                      <a:xfrm>
                        <a:off x="74022" y="2801922"/>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141966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49EAFF6-0C4B-41BC-96AB-B645A07D46F7}"/>
              </a:ext>
            </a:extLst>
          </p:cNvPr>
          <p:cNvSpPr>
            <a:spLocks noGrp="1"/>
          </p:cNvSpPr>
          <p:nvPr>
            <p:ph type="title"/>
          </p:nvPr>
        </p:nvSpPr>
        <p:spPr/>
        <p:txBody>
          <a:bodyPr/>
          <a:lstStyle/>
          <a:p>
            <a:r>
              <a:rPr lang="en-US" dirty="0"/>
              <a:t>TVI (Torque variability Index) Data</a:t>
            </a:r>
          </a:p>
        </p:txBody>
      </p:sp>
      <p:sp>
        <p:nvSpPr>
          <p:cNvPr id="3" name="Content Placeholder 2">
            <a:extLst>
              <a:ext uri="{FF2B5EF4-FFF2-40B4-BE49-F238E27FC236}">
                <a16:creationId xmlns:a16="http://schemas.microsoft.com/office/drawing/2014/main" id="{A9FB331F-CD69-4C38-BE21-F35E39D2BAB1}"/>
              </a:ext>
            </a:extLst>
          </p:cNvPr>
          <p:cNvSpPr>
            <a:spLocks noGrp="1"/>
          </p:cNvSpPr>
          <p:nvPr>
            <p:ph idx="1"/>
          </p:nvPr>
        </p:nvSpPr>
        <p:spPr>
          <a:xfrm>
            <a:off x="1150688" y="2801923"/>
            <a:ext cx="10393611" cy="3408376"/>
          </a:xfrm>
        </p:spPr>
        <p:txBody>
          <a:bodyPr/>
          <a:lstStyle/>
          <a:p>
            <a:pPr marL="285750" indent="-285750">
              <a:buFont typeface="Arial" panose="020B0604020202020204" pitchFamily="34" charset="0"/>
              <a:buChar char="•"/>
            </a:pPr>
            <a:r>
              <a:rPr lang="en-US" sz="1800" dirty="0"/>
              <a:t>Data measured the torque variability which is the max torque RMSD over the time interval of 15 minutes and list the time when the max torque occurred and at what depth.</a:t>
            </a:r>
          </a:p>
        </p:txBody>
      </p:sp>
      <p:graphicFrame>
        <p:nvGraphicFramePr>
          <p:cNvPr id="2" name="Object 1">
            <a:extLst>
              <a:ext uri="{FF2B5EF4-FFF2-40B4-BE49-F238E27FC236}">
                <a16:creationId xmlns:a16="http://schemas.microsoft.com/office/drawing/2014/main" id="{2B8D7E47-4973-4E49-8B68-F2AE13620E3F}"/>
              </a:ext>
            </a:extLst>
          </p:cNvPr>
          <p:cNvGraphicFramePr>
            <a:graphicFrameLocks noChangeAspect="1"/>
          </p:cNvGraphicFramePr>
          <p:nvPr>
            <p:extLst>
              <p:ext uri="{D42A27DB-BD31-4B8C-83A1-F6EECF244321}">
                <p14:modId xmlns:p14="http://schemas.microsoft.com/office/powerpoint/2010/main" val="3557653215"/>
              </p:ext>
            </p:extLst>
          </p:nvPr>
        </p:nvGraphicFramePr>
        <p:xfrm>
          <a:off x="74022" y="2801922"/>
          <a:ext cx="914400" cy="771525"/>
        </p:xfrm>
        <a:graphic>
          <a:graphicData uri="http://schemas.openxmlformats.org/presentationml/2006/ole">
            <mc:AlternateContent xmlns:mc="http://schemas.openxmlformats.org/markup-compatibility/2006">
              <mc:Choice xmlns:v="urn:schemas-microsoft-com:vml" Requires="v">
                <p:oleObj name="Worksheet" showAsIcon="1" r:id="rId2" imgW="914400" imgH="771480" progId="Excel.Sheet.12">
                  <p:embed/>
                </p:oleObj>
              </mc:Choice>
              <mc:Fallback>
                <p:oleObj name="Worksheet" showAsIcon="1" r:id="rId2" imgW="914400" imgH="771480" progId="Excel.Sheet.12">
                  <p:embed/>
                  <p:pic>
                    <p:nvPicPr>
                      <p:cNvPr id="2" name="Object 1">
                        <a:extLst>
                          <a:ext uri="{FF2B5EF4-FFF2-40B4-BE49-F238E27FC236}">
                            <a16:creationId xmlns:a16="http://schemas.microsoft.com/office/drawing/2014/main" id="{2B8D7E47-4973-4E49-8B68-F2AE13620E3F}"/>
                          </a:ext>
                        </a:extLst>
                      </p:cNvPr>
                      <p:cNvPicPr/>
                      <p:nvPr/>
                    </p:nvPicPr>
                    <p:blipFill>
                      <a:blip r:embed="rId3"/>
                      <a:stretch>
                        <a:fillRect/>
                      </a:stretch>
                    </p:blipFill>
                    <p:spPr>
                      <a:xfrm>
                        <a:off x="74022" y="2801922"/>
                        <a:ext cx="914400" cy="771525"/>
                      </a:xfrm>
                      <a:prstGeom prst="rect">
                        <a:avLst/>
                      </a:prstGeom>
                    </p:spPr>
                  </p:pic>
                </p:oleObj>
              </mc:Fallback>
            </mc:AlternateContent>
          </a:graphicData>
        </a:graphic>
      </p:graphicFrame>
      <p:graphicFrame>
        <p:nvGraphicFramePr>
          <p:cNvPr id="7" name="Table 6">
            <a:extLst>
              <a:ext uri="{FF2B5EF4-FFF2-40B4-BE49-F238E27FC236}">
                <a16:creationId xmlns:a16="http://schemas.microsoft.com/office/drawing/2014/main" id="{589C7CBA-92E3-43E4-A0C4-3CD5E8921C98}"/>
              </a:ext>
            </a:extLst>
          </p:cNvPr>
          <p:cNvGraphicFramePr>
            <a:graphicFrameLocks noGrp="1"/>
          </p:cNvGraphicFramePr>
          <p:nvPr>
            <p:extLst>
              <p:ext uri="{D42A27DB-BD31-4B8C-83A1-F6EECF244321}">
                <p14:modId xmlns:p14="http://schemas.microsoft.com/office/powerpoint/2010/main" val="3199001783"/>
              </p:ext>
            </p:extLst>
          </p:nvPr>
        </p:nvGraphicFramePr>
        <p:xfrm>
          <a:off x="531222" y="988598"/>
          <a:ext cx="9283896" cy="952500"/>
        </p:xfrm>
        <a:graphic>
          <a:graphicData uri="http://schemas.openxmlformats.org/drawingml/2006/table">
            <a:tbl>
              <a:tblPr firstRow="1" bandRow="1">
                <a:tableStyleId>{5C22544A-7EE6-4342-B048-85BDC9FD1C3A}</a:tableStyleId>
              </a:tblPr>
              <a:tblGrid>
                <a:gridCol w="1515738">
                  <a:extLst>
                    <a:ext uri="{9D8B030D-6E8A-4147-A177-3AD203B41FA5}">
                      <a16:colId xmlns:a16="http://schemas.microsoft.com/office/drawing/2014/main" val="2965655308"/>
                    </a:ext>
                  </a:extLst>
                </a:gridCol>
                <a:gridCol w="2072034">
                  <a:extLst>
                    <a:ext uri="{9D8B030D-6E8A-4147-A177-3AD203B41FA5}">
                      <a16:colId xmlns:a16="http://schemas.microsoft.com/office/drawing/2014/main" val="4142363497"/>
                    </a:ext>
                  </a:extLst>
                </a:gridCol>
                <a:gridCol w="1636111">
                  <a:extLst>
                    <a:ext uri="{9D8B030D-6E8A-4147-A177-3AD203B41FA5}">
                      <a16:colId xmlns:a16="http://schemas.microsoft.com/office/drawing/2014/main" val="2052402724"/>
                    </a:ext>
                  </a:extLst>
                </a:gridCol>
                <a:gridCol w="1802646">
                  <a:extLst>
                    <a:ext uri="{9D8B030D-6E8A-4147-A177-3AD203B41FA5}">
                      <a16:colId xmlns:a16="http://schemas.microsoft.com/office/drawing/2014/main" val="2304320828"/>
                    </a:ext>
                  </a:extLst>
                </a:gridCol>
                <a:gridCol w="2257367">
                  <a:extLst>
                    <a:ext uri="{9D8B030D-6E8A-4147-A177-3AD203B41FA5}">
                      <a16:colId xmlns:a16="http://schemas.microsoft.com/office/drawing/2014/main" val="3705992301"/>
                    </a:ext>
                  </a:extLst>
                </a:gridCol>
              </a:tblGrid>
              <a:tr h="190500">
                <a:tc>
                  <a:txBody>
                    <a:bodyPr/>
                    <a:lstStyle/>
                    <a:p>
                      <a:pPr algn="l" fontAlgn="b"/>
                      <a:r>
                        <a:rPr lang="en-US" sz="1100" u="none" strike="noStrike">
                          <a:effectLst/>
                        </a:rPr>
                        <a:t>RigNumber</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TopDrive_Serial_Number</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StartTime</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Bottom Depth</a:t>
                      </a:r>
                      <a:endParaRPr lang="en-US" sz="1100" b="1" i="0" u="none" strike="noStrike">
                        <a:solidFill>
                          <a:srgbClr val="FFFFFF"/>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Max Torque RMSD</a:t>
                      </a:r>
                      <a:endParaRPr lang="en-US" sz="1100" b="1" i="0" u="none" strike="noStrike">
                        <a:solidFill>
                          <a:srgbClr val="FFFFFF"/>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981130017"/>
                  </a:ext>
                </a:extLst>
              </a:tr>
              <a:tr h="190500">
                <a:tc>
                  <a:txBody>
                    <a:bodyPr/>
                    <a:lstStyle/>
                    <a:p>
                      <a:pPr algn="r" fontAlgn="b"/>
                      <a:r>
                        <a:rPr lang="en-US" sz="1100" u="none" strike="noStrike">
                          <a:effectLst/>
                        </a:rPr>
                        <a:t>261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A000214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8/11/2021 1:10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1102</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1.59849089</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95942814"/>
                  </a:ext>
                </a:extLst>
              </a:tr>
              <a:tr h="190500">
                <a:tc>
                  <a:txBody>
                    <a:bodyPr/>
                    <a:lstStyle/>
                    <a:p>
                      <a:pPr algn="r" fontAlgn="b"/>
                      <a:r>
                        <a:rPr lang="en-US" sz="1100" u="none" strike="noStrike">
                          <a:effectLst/>
                        </a:rPr>
                        <a:t>261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A000214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8/11/2021 1:21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1145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1.91413097</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10308514"/>
                  </a:ext>
                </a:extLst>
              </a:tr>
              <a:tr h="190500">
                <a:tc>
                  <a:txBody>
                    <a:bodyPr/>
                    <a:lstStyle/>
                    <a:p>
                      <a:pPr algn="r" fontAlgn="b"/>
                      <a:r>
                        <a:rPr lang="en-US" sz="1100" u="none" strike="noStrike">
                          <a:effectLst/>
                        </a:rPr>
                        <a:t>261</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A000214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8/11/2021 1:30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1195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0.90642026</a:t>
                      </a:r>
                      <a:endParaRPr lang="en-US" sz="11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71283852"/>
                  </a:ext>
                </a:extLst>
              </a:tr>
              <a:tr h="190500">
                <a:tc>
                  <a:txBody>
                    <a:bodyPr/>
                    <a:lstStyle/>
                    <a:p>
                      <a:pPr algn="r" fontAlgn="b"/>
                      <a:r>
                        <a:rPr lang="en-US" sz="1100" u="none" strike="noStrike" dirty="0">
                          <a:effectLst/>
                        </a:rPr>
                        <a:t>261</a:t>
                      </a:r>
                      <a:endParaRPr lang="en-US" sz="11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100" u="none" strike="noStrike">
                          <a:effectLst/>
                        </a:rPr>
                        <a:t>A000214</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8/11/2021 1:45</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a:effectLst/>
                        </a:rPr>
                        <a:t>1230</a:t>
                      </a:r>
                      <a:endParaRPr lang="en-US" sz="1100" b="0" i="0" u="none" strike="noStrike">
                        <a:solidFill>
                          <a:srgbClr val="000000"/>
                        </a:solidFill>
                        <a:effectLst/>
                        <a:latin typeface="Calibri" panose="020F0502020204030204" pitchFamily="34" charset="0"/>
                      </a:endParaRPr>
                    </a:p>
                  </a:txBody>
                  <a:tcPr marL="9525" marR="9525" marT="9525" marB="0" anchor="b"/>
                </a:tc>
                <a:tc>
                  <a:txBody>
                    <a:bodyPr/>
                    <a:lstStyle/>
                    <a:p>
                      <a:pPr algn="r" fontAlgn="b"/>
                      <a:r>
                        <a:rPr lang="en-US" sz="1100" u="none" strike="noStrike" dirty="0">
                          <a:effectLst/>
                        </a:rPr>
                        <a:t>0.46625149</a:t>
                      </a:r>
                      <a:endParaRPr lang="en-US" sz="11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76835033"/>
                  </a:ext>
                </a:extLst>
              </a:tr>
            </a:tbl>
          </a:graphicData>
        </a:graphic>
      </p:graphicFrame>
    </p:spTree>
    <p:extLst>
      <p:ext uri="{BB962C8B-B14F-4D97-AF65-F5344CB8AC3E}">
        <p14:creationId xmlns:p14="http://schemas.microsoft.com/office/powerpoint/2010/main" val="2135544791"/>
      </p:ext>
    </p:extLst>
  </p:cSld>
  <p:clrMapOvr>
    <a:masterClrMapping/>
  </p:clrMapOvr>
</p:sld>
</file>

<file path=ppt/theme/theme1.xml><?xml version="1.0" encoding="utf-8"?>
<a:theme xmlns:a="http://schemas.openxmlformats.org/drawingml/2006/main" name="H&amp;P Template">
  <a:themeElements>
    <a:clrScheme name="Custom 2">
      <a:dk1>
        <a:srgbClr val="646464"/>
      </a:dk1>
      <a:lt1>
        <a:srgbClr val="FFFFFF"/>
      </a:lt1>
      <a:dk2>
        <a:srgbClr val="172843"/>
      </a:dk2>
      <a:lt2>
        <a:srgbClr val="C8C8C8"/>
      </a:lt2>
      <a:accent1>
        <a:srgbClr val="2B5597"/>
      </a:accent1>
      <a:accent2>
        <a:srgbClr val="002D72"/>
      </a:accent2>
      <a:accent3>
        <a:srgbClr val="172843"/>
      </a:accent3>
      <a:accent4>
        <a:srgbClr val="000000"/>
      </a:accent4>
      <a:accent5>
        <a:srgbClr val="00B2E3"/>
      </a:accent5>
      <a:accent6>
        <a:srgbClr val="CE0E2D"/>
      </a:accent6>
      <a:hlink>
        <a:srgbClr val="00B2E3"/>
      </a:hlink>
      <a:folHlink>
        <a:srgbClr val="CE0E2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noAutofit/>
      </a:bodyPr>
      <a:lstStyle>
        <a:defPPr algn="l">
          <a:defRPr sz="2000" dirty="0" err="1"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H&amp;P Template">
  <a:themeElements>
    <a:clrScheme name="H&amp;P Color Palette - test 1">
      <a:dk1>
        <a:srgbClr val="646464"/>
      </a:dk1>
      <a:lt1>
        <a:srgbClr val="FFFFFF"/>
      </a:lt1>
      <a:dk2>
        <a:srgbClr val="172843"/>
      </a:dk2>
      <a:lt2>
        <a:srgbClr val="C8C8C8"/>
      </a:lt2>
      <a:accent1>
        <a:srgbClr val="2B5597"/>
      </a:accent1>
      <a:accent2>
        <a:srgbClr val="002D72"/>
      </a:accent2>
      <a:accent3>
        <a:srgbClr val="172843"/>
      </a:accent3>
      <a:accent4>
        <a:srgbClr val="000000"/>
      </a:accent4>
      <a:accent5>
        <a:srgbClr val="00B2E3"/>
      </a:accent5>
      <a:accent6>
        <a:srgbClr val="CE0E2D"/>
      </a:accent6>
      <a:hlink>
        <a:srgbClr val="00B2E3"/>
      </a:hlink>
      <a:folHlink>
        <a:srgbClr val="CE0E2D"/>
      </a:folHlink>
    </a:clrScheme>
    <a:fontScheme name="H&amp;P Theme Fonts - Verdana">
      <a:majorFont>
        <a:latin typeface="Verdana Bold"/>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noAutofit/>
      </a:bodyPr>
      <a:lstStyle>
        <a:defPPr algn="l">
          <a:defRPr sz="2000" dirty="0" err="1" smtClean="0"/>
        </a:defPPr>
      </a:lstStyle>
    </a:txDef>
  </a:objectDefaults>
  <a:extraClrSchemeLst/>
  <a:extLst>
    <a:ext uri="{05A4C25C-085E-4340-85A3-A5531E510DB2}">
      <thm15:themeFamily xmlns:thm15="http://schemas.microsoft.com/office/thememl/2012/main" name="H&amp;P_Master_Template.pptx  -  Read-Only" id="{5D8AFA39-E2A7-4BCC-836B-60B739E05BBF}" vid="{A0CB1E96-C742-4232-A3B0-6D8B40AB6B2F}"/>
    </a:ext>
  </a:extLst>
</a:theme>
</file>

<file path=docProps/app.xml><?xml version="1.0" encoding="utf-8"?>
<Properties xmlns="http://schemas.openxmlformats.org/officeDocument/2006/extended-properties" xmlns:vt="http://schemas.openxmlformats.org/officeDocument/2006/docPropsVTypes">
  <TotalTime>1594</TotalTime>
  <Words>822</Words>
  <Application>Microsoft Office PowerPoint</Application>
  <PresentationFormat>Widescreen</PresentationFormat>
  <Paragraphs>298</Paragraphs>
  <Slides>6</Slides>
  <Notes>0</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6</vt:i4>
      </vt:variant>
    </vt:vector>
  </HeadingPairs>
  <TitlesOfParts>
    <vt:vector size="15" baseType="lpstr">
      <vt:lpstr>Arial</vt:lpstr>
      <vt:lpstr>Calibri</vt:lpstr>
      <vt:lpstr>Impact</vt:lpstr>
      <vt:lpstr>Rift Bold</vt:lpstr>
      <vt:lpstr>Verdana</vt:lpstr>
      <vt:lpstr>Verdana Bold</vt:lpstr>
      <vt:lpstr>H&amp;P Template</vt:lpstr>
      <vt:lpstr>H&amp;P Template</vt:lpstr>
      <vt:lpstr>Worksheet</vt:lpstr>
      <vt:lpstr>Capstone project</vt:lpstr>
      <vt:lpstr>PowerPoint Presentation</vt:lpstr>
      <vt:lpstr>Top Drive Rig List</vt:lpstr>
      <vt:lpstr>Oil Sample Data </vt:lpstr>
      <vt:lpstr>100ft Data</vt:lpstr>
      <vt:lpstr>TVI (Torque variability Index)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Nitin Agrawal</dc:creator>
  <cp:lastModifiedBy>Nitin Agrawal</cp:lastModifiedBy>
  <cp:revision>16</cp:revision>
  <dcterms:created xsi:type="dcterms:W3CDTF">2024-01-09T22:14:11Z</dcterms:created>
  <dcterms:modified xsi:type="dcterms:W3CDTF">2024-01-12T23:34:46Z</dcterms:modified>
</cp:coreProperties>
</file>

<file path=docProps/thumbnail.jpeg>
</file>